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73"/>
  </p:notesMasterIdLst>
  <p:sldIdLst>
    <p:sldId id="257" r:id="rId2"/>
    <p:sldId id="314" r:id="rId3"/>
    <p:sldId id="296" r:id="rId4"/>
    <p:sldId id="297" r:id="rId5"/>
    <p:sldId id="298" r:id="rId6"/>
    <p:sldId id="315" r:id="rId7"/>
    <p:sldId id="261" r:id="rId8"/>
    <p:sldId id="344" r:id="rId9"/>
    <p:sldId id="346" r:id="rId10"/>
    <p:sldId id="345" r:id="rId11"/>
    <p:sldId id="325" r:id="rId12"/>
    <p:sldId id="369" r:id="rId13"/>
    <p:sldId id="316" r:id="rId14"/>
    <p:sldId id="258" r:id="rId15"/>
    <p:sldId id="377" r:id="rId16"/>
    <p:sldId id="317" r:id="rId17"/>
    <p:sldId id="263" r:id="rId18"/>
    <p:sldId id="301" r:id="rId19"/>
    <p:sldId id="318" r:id="rId20"/>
    <p:sldId id="303" r:id="rId21"/>
    <p:sldId id="347" r:id="rId22"/>
    <p:sldId id="319" r:id="rId23"/>
    <p:sldId id="302" r:id="rId24"/>
    <p:sldId id="376" r:id="rId25"/>
    <p:sldId id="305" r:id="rId26"/>
    <p:sldId id="326" r:id="rId27"/>
    <p:sldId id="370" r:id="rId28"/>
    <p:sldId id="320" r:id="rId29"/>
    <p:sldId id="307" r:id="rId30"/>
    <p:sldId id="321" r:id="rId31"/>
    <p:sldId id="309" r:id="rId32"/>
    <p:sldId id="310" r:id="rId33"/>
    <p:sldId id="378" r:id="rId34"/>
    <p:sldId id="322" r:id="rId35"/>
    <p:sldId id="311" r:id="rId36"/>
    <p:sldId id="312" r:id="rId37"/>
    <p:sldId id="313" r:id="rId38"/>
    <p:sldId id="323" r:id="rId39"/>
    <p:sldId id="324" r:id="rId40"/>
    <p:sldId id="371" r:id="rId41"/>
    <p:sldId id="349" r:id="rId42"/>
    <p:sldId id="372" r:id="rId43"/>
    <p:sldId id="327" r:id="rId44"/>
    <p:sldId id="373" r:id="rId45"/>
    <p:sldId id="348" r:id="rId46"/>
    <p:sldId id="375" r:id="rId47"/>
    <p:sldId id="374" r:id="rId48"/>
    <p:sldId id="330" r:id="rId49"/>
    <p:sldId id="337" r:id="rId50"/>
    <p:sldId id="338" r:id="rId51"/>
    <p:sldId id="339" r:id="rId52"/>
    <p:sldId id="340" r:id="rId53"/>
    <p:sldId id="341" r:id="rId54"/>
    <p:sldId id="364" r:id="rId55"/>
    <p:sldId id="350" r:id="rId56"/>
    <p:sldId id="351" r:id="rId57"/>
    <p:sldId id="352" r:id="rId58"/>
    <p:sldId id="365" r:id="rId59"/>
    <p:sldId id="353" r:id="rId60"/>
    <p:sldId id="366" r:id="rId61"/>
    <p:sldId id="354" r:id="rId62"/>
    <p:sldId id="355" r:id="rId63"/>
    <p:sldId id="356" r:id="rId64"/>
    <p:sldId id="357" r:id="rId65"/>
    <p:sldId id="367" r:id="rId66"/>
    <p:sldId id="359" r:id="rId67"/>
    <p:sldId id="360" r:id="rId68"/>
    <p:sldId id="361" r:id="rId69"/>
    <p:sldId id="368" r:id="rId70"/>
    <p:sldId id="362" r:id="rId71"/>
    <p:sldId id="36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9"/>
    <p:restoredTop sz="90632"/>
  </p:normalViewPr>
  <p:slideViewPr>
    <p:cSldViewPr snapToGrid="0" snapToObjects="1">
      <p:cViewPr varScale="1">
        <p:scale>
          <a:sx n="134" d="100"/>
          <a:sy n="134" d="100"/>
        </p:scale>
        <p:origin x="13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4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3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 with a prologue consisting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statements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Save the EBP register and point EBP to the top of the stack. Optionally, they may</a:t>
            </a:r>
          </a:p>
          <a:p>
            <a:r>
              <a:rPr lang="en-US" sz="1200" dirty="0">
                <a:solidFill>
                  <a:schemeClr val="tx1"/>
                </a:solidFill>
              </a:rPr>
              <a:t>push certain registers on the stack whose values will be restored when the function returns. The</a:t>
            </a:r>
          </a:p>
          <a:p>
            <a:r>
              <a:rPr lang="en-US" sz="1200" dirty="0">
                <a:solidFill>
                  <a:schemeClr val="tx1"/>
                </a:solidFill>
              </a:rPr>
              <a:t>end of the function consists of an epilogue in which the EBP register is restored and the RET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instruction returns to the caller.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82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 with a prologue consisting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statements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Save the EBP register and point EBP to the top of the stack. Optionally, they may</a:t>
            </a:r>
          </a:p>
          <a:p>
            <a:r>
              <a:rPr lang="en-US" sz="1200" dirty="0">
                <a:solidFill>
                  <a:schemeClr val="tx1"/>
                </a:solidFill>
              </a:rPr>
              <a:t>push certain registers on the stack whose values will be restored when the function returns. The</a:t>
            </a:r>
          </a:p>
          <a:p>
            <a:r>
              <a:rPr lang="en-US" sz="1200" dirty="0">
                <a:solidFill>
                  <a:schemeClr val="tx1"/>
                </a:solidFill>
              </a:rPr>
              <a:t>end of the function consists of an epilogue in which the EBP register is restored and the RET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instruction returns to the caller.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8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8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4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9:30, Nov7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Nov 7, 4pm</a:t>
            </a:r>
          </a:p>
          <a:p>
            <a:r>
              <a:rPr lang="en-US" dirty="0"/>
              <a:t>Sec03, 17Apr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2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W1, 3pm, Nov-06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34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5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29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2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8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tiff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2360" y="4471682"/>
            <a:ext cx="8931456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 </a:t>
            </a:r>
            <a:r>
              <a:rPr lang="en-US" altLang="en-US" sz="3600" b="1" dirty="0"/>
              <a:t>8: </a:t>
            </a:r>
            <a:r>
              <a:rPr lang="en-US" altLang="en-US" sz="3600" b="1" dirty="0">
                <a:solidFill>
                  <a:schemeClr val="accent3"/>
                </a:solidFill>
              </a:rPr>
              <a:t>Advanced</a:t>
            </a:r>
            <a:r>
              <a:rPr lang="en-US" altLang="en-US" sz="3600" b="1" dirty="0"/>
              <a:t> </a:t>
            </a:r>
            <a:r>
              <a:rPr lang="en-US" sz="3200" b="1" dirty="0">
                <a:solidFill>
                  <a:schemeClr val="tx1"/>
                </a:solidFill>
              </a:rPr>
              <a:t>Procedures</a:t>
            </a:r>
            <a:r>
              <a:rPr lang="en-US" altLang="en-US" sz="3600" dirty="0">
                <a:solidFill>
                  <a:schemeClr val="tx1"/>
                </a:solidFill>
              </a:rPr>
              <a:t> </a:t>
            </a:r>
            <a:r>
              <a:rPr lang="en-US" altLang="en-US" sz="2800" b="1" dirty="0"/>
              <a:t>(</a:t>
            </a:r>
            <a:r>
              <a:rPr lang="en-US" altLang="en-US" b="1" dirty="0">
                <a:solidFill>
                  <a:srgbClr val="C00000"/>
                </a:solidFill>
              </a:rPr>
              <a:t>Stack Frame</a:t>
            </a:r>
            <a:r>
              <a:rPr lang="en-US" altLang="en-US" sz="2800" b="1" dirty="0"/>
              <a:t>)</a:t>
            </a:r>
            <a:endParaRPr lang="en-US" altLang="en-US" sz="2800" b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sz="4000" b="1" dirty="0">
                <a:solidFill>
                  <a:srgbClr val="C00000"/>
                </a:solidFill>
              </a:rPr>
              <a:t>EBP </a:t>
            </a:r>
            <a:r>
              <a:rPr lang="en-US" sz="3000" b="1" dirty="0">
                <a:solidFill>
                  <a:srgbClr val="C00000"/>
                </a:solidFill>
              </a:rPr>
              <a:t>(Why EBP?)</a:t>
            </a:r>
            <a:endParaRPr lang="en-US" altLang="en-US" sz="30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803240" y="2607264"/>
            <a:ext cx="3004459" cy="3128696"/>
            <a:chOff x="7956589" y="2456090"/>
            <a:chExt cx="3602148" cy="370567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653577"/>
                      <a:ext cx="1045029" cy="2505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100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0" y="4382470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607704" cy="309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8240856" y="2456090"/>
              <a:ext cx="1310655" cy="364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b="1" i="1" dirty="0">
                  <a:solidFill>
                    <a:srgbClr val="C00000"/>
                  </a:solidFill>
                </a:rPr>
                <a:t>Stack Frame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97280" y="2780725"/>
            <a:ext cx="746084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 EBP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was designed to provide a “Base Pointer” for the </a:t>
            </a:r>
            <a:r>
              <a:rPr lang="en-US" sz="2000" b="1" u="sng" dirty="0"/>
              <a:t>current function </a:t>
            </a:r>
            <a:r>
              <a:rPr lang="en-US" sz="2000" dirty="0"/>
              <a:t>so </a:t>
            </a:r>
            <a:r>
              <a:rPr lang="en-US" sz="2000" b="1" u="sng" dirty="0"/>
              <a:t>parameters</a:t>
            </a:r>
            <a:r>
              <a:rPr lang="en-US" sz="2000" dirty="0"/>
              <a:t> and </a:t>
            </a:r>
            <a:r>
              <a:rPr lang="en-US" sz="2000" b="1" u="sng" dirty="0"/>
              <a:t>local variables </a:t>
            </a:r>
            <a:r>
              <a:rPr lang="en-US" sz="2000" dirty="0"/>
              <a:t>would be </a:t>
            </a:r>
            <a:r>
              <a:rPr lang="en-US" sz="2000" b="1" u="sng" dirty="0">
                <a:solidFill>
                  <a:srgbClr val="C00000"/>
                </a:solidFill>
              </a:rPr>
              <a:t>at a fixed offset </a:t>
            </a:r>
            <a:r>
              <a:rPr lang="en-US" sz="2000" b="1" dirty="0"/>
              <a:t>from the </a:t>
            </a:r>
            <a:r>
              <a:rPr lang="en-US" sz="2000" b="1" dirty="0">
                <a:solidFill>
                  <a:schemeClr val="accent3"/>
                </a:solidFill>
              </a:rPr>
              <a:t>base pointer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even if ESP moved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chemeClr val="accent3"/>
                </a:solidFill>
              </a:rPr>
              <a:t>push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3"/>
                </a:solidFill>
              </a:rPr>
              <a:t>pop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instructions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563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altLang="en-US" sz="4000" b="1" dirty="0">
                <a:solidFill>
                  <a:srgbClr val="C00000"/>
                </a:solidFill>
              </a:rPr>
              <a:t>Creation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6910" y="1712676"/>
            <a:ext cx="9061113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Created</a:t>
            </a:r>
            <a:r>
              <a:rPr lang="en-US" altLang="en-US" dirty="0"/>
              <a:t> by the following steps: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/>
            </a:pPr>
            <a:r>
              <a:rPr lang="en-US" altLang="en-US" b="1" u="sng" dirty="0">
                <a:solidFill>
                  <a:srgbClr val="00B050"/>
                </a:solidFill>
              </a:rPr>
              <a:t>Calling program </a:t>
            </a:r>
            <a:r>
              <a:rPr lang="en-US" altLang="en-US" b="1" dirty="0">
                <a:solidFill>
                  <a:srgbClr val="C00000"/>
                </a:solidFill>
              </a:rPr>
              <a:t>pushes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700" b="1" i="1" dirty="0">
                <a:solidFill>
                  <a:schemeClr val="accent3"/>
                </a:solidFill>
              </a:rPr>
              <a:t>arguments</a:t>
            </a:r>
            <a:r>
              <a:rPr lang="en-US" altLang="en-US" sz="1700" b="1" dirty="0">
                <a:solidFill>
                  <a:schemeClr val="accent3"/>
                </a:solidFill>
              </a:rPr>
              <a:t>, </a:t>
            </a:r>
            <a:r>
              <a:rPr lang="en-US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any, and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700" b="1" i="1" dirty="0">
                <a:solidFill>
                  <a:schemeClr val="accent3"/>
                </a:solidFill>
              </a:rPr>
              <a:t>return address </a:t>
            </a:r>
            <a:r>
              <a:rPr lang="en-US" altLang="en-US" sz="1700" dirty="0"/>
              <a:t>on the stack, 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700" dirty="0"/>
              <a:t>and </a:t>
            </a:r>
            <a:r>
              <a:rPr lang="en-US" altLang="en-US" sz="1700" b="1" dirty="0">
                <a:solidFill>
                  <a:srgbClr val="C00000"/>
                </a:solidFill>
              </a:rPr>
              <a:t>calls</a:t>
            </a:r>
            <a:r>
              <a:rPr lang="en-US" altLang="en-US" sz="1700" b="1" dirty="0">
                <a:solidFill>
                  <a:schemeClr val="accent3"/>
                </a:solidFill>
              </a:rPr>
              <a:t> </a:t>
            </a:r>
            <a:r>
              <a:rPr lang="en-US" altLang="en-US" sz="1700" dirty="0">
                <a:solidFill>
                  <a:schemeClr val="tx1"/>
                </a:solidFill>
              </a:rPr>
              <a:t>the procedure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/>
            </a:pPr>
            <a:r>
              <a:rPr lang="en-US" altLang="en-US" dirty="0"/>
              <a:t>The </a:t>
            </a:r>
            <a:r>
              <a:rPr lang="en-US" altLang="en-US" b="1" u="sng" dirty="0">
                <a:solidFill>
                  <a:srgbClr val="00B050"/>
                </a:solidFill>
              </a:rPr>
              <a:t>called procedure </a:t>
            </a:r>
            <a:r>
              <a:rPr lang="en-US" altLang="en-US" b="1" dirty="0">
                <a:solidFill>
                  <a:srgbClr val="C00000"/>
                </a:solidFill>
              </a:rPr>
              <a:t>pushes</a:t>
            </a:r>
            <a:r>
              <a:rPr lang="en-US" altLang="en-US" dirty="0"/>
              <a:t>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600" b="1" dirty="0">
                <a:solidFill>
                  <a:schemeClr val="accent3"/>
                </a:solidFill>
              </a:rPr>
              <a:t>EBP</a:t>
            </a:r>
            <a:r>
              <a:rPr lang="en-US" altLang="en-US" sz="1600" dirty="0">
                <a:solidFill>
                  <a:schemeClr val="accent3"/>
                </a:solidFill>
              </a:rPr>
              <a:t> </a:t>
            </a:r>
            <a:r>
              <a:rPr lang="en-US" altLang="en-US" sz="1600" dirty="0"/>
              <a:t>on the stack, and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600" b="1" dirty="0">
                <a:solidFill>
                  <a:srgbClr val="C00000"/>
                </a:solidFill>
              </a:rPr>
              <a:t>sets</a:t>
            </a:r>
            <a:r>
              <a:rPr lang="en-US" altLang="en-US" sz="1600" b="1" dirty="0">
                <a:solidFill>
                  <a:schemeClr val="accent3"/>
                </a:solidFill>
              </a:rPr>
              <a:t> EBP </a:t>
            </a:r>
            <a:r>
              <a:rPr lang="en-US" altLang="en-US" sz="1600" dirty="0"/>
              <a:t>to </a:t>
            </a:r>
            <a:r>
              <a:rPr lang="en-US" altLang="en-US" sz="1600" b="1" dirty="0">
                <a:solidFill>
                  <a:schemeClr val="accent3"/>
                </a:solidFill>
              </a:rPr>
              <a:t>ESP [</a:t>
            </a:r>
            <a:r>
              <a:rPr lang="en-US" altLang="en-US" sz="1600" dirty="0">
                <a:solidFill>
                  <a:schemeClr val="tx1"/>
                </a:solidFill>
              </a:rPr>
              <a:t>from this point on, EBP acts as a </a:t>
            </a:r>
            <a:r>
              <a:rPr lang="en-US" altLang="en-US" sz="1600" b="1" dirty="0">
                <a:solidFill>
                  <a:srgbClr val="C00000"/>
                </a:solidFill>
              </a:rPr>
              <a:t>base reference </a:t>
            </a:r>
            <a:r>
              <a:rPr lang="en-US" altLang="en-US" sz="1600" dirty="0">
                <a:solidFill>
                  <a:schemeClr val="tx1"/>
                </a:solidFill>
              </a:rPr>
              <a:t>for all the subroutine parameters</a:t>
            </a:r>
            <a:r>
              <a:rPr lang="en-US" altLang="en-US" sz="1600" b="1" dirty="0">
                <a:solidFill>
                  <a:schemeClr val="accent3"/>
                </a:solidFill>
              </a:rPr>
              <a:t>]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215261" y="1867190"/>
            <a:ext cx="3858554" cy="3631602"/>
            <a:chOff x="8252583" y="2128444"/>
            <a:chExt cx="3858554" cy="3631602"/>
          </a:xfrm>
        </p:grpSpPr>
        <p:grpSp>
          <p:nvGrpSpPr>
            <p:cNvPr id="2" name="Group 1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3" name="Picture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" name="Rectangle 8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19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1" name="Left Bracket 10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9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altLang="en-US" sz="4000" b="1" dirty="0">
                <a:solidFill>
                  <a:srgbClr val="C00000"/>
                </a:solidFill>
              </a:rPr>
              <a:t>Creation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6911" y="1843303"/>
            <a:ext cx="6737000" cy="37791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Created</a:t>
            </a:r>
            <a:r>
              <a:rPr lang="en-US" altLang="en-US" dirty="0"/>
              <a:t> by the following steps: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 startAt="3"/>
            </a:pPr>
            <a:r>
              <a:rPr lang="en-US" altLang="en-US" dirty="0"/>
              <a:t>If any </a:t>
            </a:r>
            <a:r>
              <a:rPr lang="en-US" altLang="en-US" b="1" u="sng" dirty="0"/>
              <a:t>registers </a:t>
            </a:r>
            <a:r>
              <a:rPr lang="en-US" altLang="en-US" dirty="0"/>
              <a:t>are needed,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800" dirty="0"/>
              <a:t> they are </a:t>
            </a:r>
            <a:r>
              <a:rPr lang="en-US" altLang="en-US" sz="1800" b="1" dirty="0">
                <a:solidFill>
                  <a:srgbClr val="C00000"/>
                </a:solidFill>
              </a:rPr>
              <a:t>pushed</a:t>
            </a:r>
            <a:r>
              <a:rPr lang="en-US" altLang="en-US" sz="1800" dirty="0"/>
              <a:t> on the stack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 startAt="3"/>
            </a:pPr>
            <a:r>
              <a:rPr lang="en-US" altLang="en-US" dirty="0"/>
              <a:t>If </a:t>
            </a:r>
            <a:r>
              <a:rPr lang="en-US" altLang="en-US" b="1" u="sng" dirty="0"/>
              <a:t>local variables </a:t>
            </a:r>
            <a:r>
              <a:rPr lang="en-US" altLang="en-US" dirty="0"/>
              <a:t>are needed,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800" dirty="0"/>
              <a:t>a constant is </a:t>
            </a:r>
            <a:r>
              <a:rPr lang="en-US" altLang="en-US" sz="1800" b="1" dirty="0">
                <a:solidFill>
                  <a:srgbClr val="C00000"/>
                </a:solidFill>
              </a:rPr>
              <a:t>subtracted</a:t>
            </a:r>
            <a:r>
              <a:rPr lang="en-US" altLang="en-US" sz="1800" dirty="0">
                <a:solidFill>
                  <a:srgbClr val="C00000"/>
                </a:solidFill>
              </a:rPr>
              <a:t> </a:t>
            </a:r>
            <a:r>
              <a:rPr lang="en-US" altLang="en-US" sz="1800" dirty="0"/>
              <a:t>from </a:t>
            </a:r>
            <a:r>
              <a:rPr lang="en-US" altLang="en-US" sz="1800" b="1" dirty="0">
                <a:solidFill>
                  <a:schemeClr val="accent3"/>
                </a:solidFill>
              </a:rPr>
              <a:t>ESP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to make room on the stack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215261" y="2109783"/>
            <a:ext cx="3858554" cy="3631602"/>
            <a:chOff x="8252583" y="2128444"/>
            <a:chExt cx="3858554" cy="3631602"/>
          </a:xfrm>
        </p:grpSpPr>
        <p:grpSp>
          <p:nvGrpSpPr>
            <p:cNvPr id="2" name="Group 1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3" name="Picture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" name="Rectangle 8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19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1" name="Left Bracket 10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7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chemeClr val="accent3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97126" y="2216101"/>
            <a:ext cx="3858554" cy="3631602"/>
            <a:chOff x="8252583" y="2128444"/>
            <a:chExt cx="3858554" cy="3631602"/>
          </a:xfrm>
        </p:grpSpPr>
        <p:grpSp>
          <p:nvGrpSpPr>
            <p:cNvPr id="22" name="Group 21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37" name="Picture 3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Picture 3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36" name="Picture 35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3" name="Rectangle 32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30" name="Rectangle 29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Rectangle 27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3" name="Left Bracket 22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67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47888" y="2570921"/>
            <a:ext cx="4606738" cy="2215238"/>
            <a:chOff x="2449940" y="4078704"/>
            <a:chExt cx="4512274" cy="2123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3714" y="4081016"/>
              <a:ext cx="4508500" cy="21209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49940" y="4078704"/>
              <a:ext cx="236157" cy="157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altLang="en-US" sz="4000" b="1" dirty="0">
                <a:solidFill>
                  <a:schemeClr val="accent3"/>
                </a:solidFill>
              </a:rPr>
              <a:t>Stack Parameters </a:t>
            </a:r>
            <a:r>
              <a:rPr lang="en-US" altLang="en-US" sz="3200" b="1" dirty="0">
                <a:solidFill>
                  <a:srgbClr val="00B050"/>
                </a:solidFill>
              </a:rPr>
              <a:t>(Why?)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6349" y="1947386"/>
            <a:ext cx="987933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procedures we have used so far </a:t>
            </a:r>
            <a:r>
              <a:rPr lang="en-US" sz="2000" b="1" u="sng" dirty="0">
                <a:solidFill>
                  <a:srgbClr val="C00000"/>
                </a:solidFill>
              </a:rPr>
              <a:t>incorporate</a:t>
            </a:r>
            <a:r>
              <a:rPr lang="en-US" sz="2000" dirty="0">
                <a:solidFill>
                  <a:srgbClr val="000000"/>
                </a:solidFill>
              </a:rPr>
              <a:t> the </a:t>
            </a:r>
            <a:r>
              <a:rPr lang="en-US" sz="2000" b="1" dirty="0">
                <a:solidFill>
                  <a:schemeClr val="accent3"/>
                </a:solidFill>
              </a:rPr>
              <a:t>general purpose registers </a:t>
            </a:r>
            <a:r>
              <a:rPr lang="en-US" sz="2000" dirty="0">
                <a:solidFill>
                  <a:srgbClr val="000000"/>
                </a:solidFill>
              </a:rPr>
              <a:t>to pass 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  parameters</a:t>
            </a:r>
            <a:r>
              <a:rPr lang="en-US" sz="2000" dirty="0">
                <a:solidFill>
                  <a:srgbClr val="000000"/>
                </a:solidFill>
              </a:rPr>
              <a:t> to one another: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This is okay </a:t>
            </a:r>
            <a:r>
              <a:rPr lang="en-US" sz="2000" b="1" dirty="0">
                <a:solidFill>
                  <a:srgbClr val="C00000"/>
                </a:solidFill>
              </a:rPr>
              <a:t>except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when you create subroutines that require </a:t>
            </a:r>
            <a:r>
              <a:rPr lang="en-US" sz="2000" b="1" dirty="0">
                <a:solidFill>
                  <a:srgbClr val="C00000"/>
                </a:solidFill>
              </a:rPr>
              <a:t>several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&gt; 8, </a:t>
            </a:r>
            <a:r>
              <a:rPr lang="en-US" sz="2800" b="1" dirty="0">
                <a:solidFill>
                  <a:srgbClr val="C00000"/>
                </a:solidFill>
              </a:rPr>
              <a:t>😟</a:t>
            </a:r>
            <a:r>
              <a:rPr lang="en-US" sz="2000" dirty="0">
                <a:solidFill>
                  <a:srgbClr val="000000"/>
                </a:solidFill>
              </a:rPr>
              <a:t>) parameters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 this case you will need to </a:t>
            </a:r>
            <a:r>
              <a:rPr lang="en-US" sz="2000" b="1" u="sng" dirty="0">
                <a:solidFill>
                  <a:srgbClr val="000000"/>
                </a:solidFill>
              </a:rPr>
              <a:t>use the </a:t>
            </a:r>
            <a:r>
              <a:rPr lang="en-US" sz="2000" b="1" u="sng" dirty="0">
                <a:solidFill>
                  <a:srgbClr val="C00000"/>
                </a:solidFill>
              </a:rPr>
              <a:t>stack</a:t>
            </a:r>
            <a:r>
              <a:rPr lang="en-US" sz="2000" b="1" u="sng" dirty="0">
                <a:solidFill>
                  <a:srgbClr val="000000"/>
                </a:solidFill>
              </a:rPr>
              <a:t> to pass the parameters</a:t>
            </a:r>
            <a:endParaRPr lang="en-US" sz="20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6535552" y="3376681"/>
            <a:ext cx="4164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b="1" dirty="0"/>
              <a:t>EAX, ECX, EDX, EBX, ESP, EBP, ESI, EDI</a:t>
            </a: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A48DF-5273-2544-99C0-AF8935EE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4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17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48588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17340" y="2556743"/>
            <a:ext cx="2125270" cy="507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altLang="en-US" sz="4000" b="1" dirty="0">
                <a:solidFill>
                  <a:schemeClr val="accent3"/>
                </a:solidFill>
              </a:rPr>
              <a:t>Passing Arguments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827074"/>
            <a:ext cx="10058400" cy="4023360"/>
          </a:xfrm>
        </p:spPr>
        <p:txBody>
          <a:bodyPr/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b="1" u="sng" dirty="0">
                <a:solidFill>
                  <a:schemeClr val="tx1"/>
                </a:solidFill>
              </a:rPr>
              <a:t>Two general types of arguments </a:t>
            </a:r>
            <a:r>
              <a:rPr lang="en-US" sz="1800" dirty="0">
                <a:solidFill>
                  <a:schemeClr val="tx1"/>
                </a:solidFill>
              </a:rPr>
              <a:t>are pushed on the stack during subroutine calls: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Value arguments </a:t>
            </a:r>
            <a:r>
              <a:rPr lang="en-US" dirty="0">
                <a:solidFill>
                  <a:schemeClr val="tx1"/>
                </a:solidFill>
              </a:rPr>
              <a:t>(values of variables and constants), 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Reference arguments </a:t>
            </a:r>
            <a:r>
              <a:rPr lang="en-US" dirty="0">
                <a:solidFill>
                  <a:schemeClr val="tx1"/>
                </a:solidFill>
              </a:rPr>
              <a:t>(addresses of variables)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dirty="0">
                <a:solidFill>
                  <a:schemeClr val="accent3"/>
                </a:solidFill>
              </a:rPr>
              <a:t>Passing by Value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When an argument is passed by value, </a:t>
            </a:r>
            <a:r>
              <a:rPr lang="en-US" b="1" u="sng" dirty="0"/>
              <a:t>a copy of the value is pushed on the stack</a:t>
            </a:r>
            <a:endParaRPr lang="en-US" dirty="0"/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3" y="4187845"/>
            <a:ext cx="2704844" cy="1882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42" y="4385187"/>
            <a:ext cx="3717386" cy="14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2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altLang="en-US" sz="4000" b="1" dirty="0">
                <a:solidFill>
                  <a:schemeClr val="accent3"/>
                </a:solidFill>
              </a:rPr>
              <a:t>Passing Arguments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93904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b="1" dirty="0">
                <a:solidFill>
                  <a:schemeClr val="accent3"/>
                </a:solidFill>
              </a:rPr>
              <a:t>Passing by Reference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An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argument passed by reference </a:t>
            </a:r>
            <a:r>
              <a:rPr lang="en-US" b="1" u="sng" dirty="0">
                <a:solidFill>
                  <a:schemeClr val="tx1"/>
                </a:solidFill>
              </a:rPr>
              <a:t>consists of the address (offset) </a:t>
            </a:r>
            <a:r>
              <a:rPr lang="en-US" dirty="0">
                <a:solidFill>
                  <a:schemeClr val="tx1"/>
                </a:solidFill>
              </a:rPr>
              <a:t>of an object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following statements call </a:t>
            </a:r>
            <a:r>
              <a:rPr lang="en-US" b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, passing the two arguments by reference:</a:t>
            </a:r>
          </a:p>
          <a:p>
            <a:pPr lvl="2">
              <a:buFont typeface="Courier New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7" y="3147102"/>
            <a:ext cx="2834251" cy="84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86" y="3061918"/>
            <a:ext cx="3058843" cy="1460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4655" y="4299336"/>
            <a:ext cx="1901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b="1" dirty="0"/>
              <a:t>Passing Arrays:</a:t>
            </a:r>
          </a:p>
          <a:p>
            <a:pPr marL="285750" indent="-285750">
              <a:buFont typeface="Courier New" charset="0"/>
              <a:buChar char="o"/>
            </a:pPr>
            <a:endParaRPr lang="en-US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963" y="4751460"/>
            <a:ext cx="3028443" cy="138318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671977" y="4832823"/>
            <a:ext cx="3511703" cy="1439954"/>
            <a:chOff x="5622979" y="5032873"/>
            <a:chExt cx="3317061" cy="1216527"/>
          </a:xfrm>
        </p:grpSpPr>
        <p:grpSp>
          <p:nvGrpSpPr>
            <p:cNvPr id="8" name="Group 7"/>
            <p:cNvGrpSpPr/>
            <p:nvPr/>
          </p:nvGrpSpPr>
          <p:grpSpPr>
            <a:xfrm>
              <a:off x="5622979" y="5032873"/>
              <a:ext cx="3289300" cy="1216527"/>
              <a:chOff x="5622979" y="5032873"/>
              <a:chExt cx="3289300" cy="121652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0886" y="5032873"/>
                <a:ext cx="1993900" cy="4191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2979" y="5436600"/>
                <a:ext cx="3289300" cy="8128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7671077" y="5140422"/>
              <a:ext cx="1268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[EBP + 8]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99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20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3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62109" y="2053799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418659" y="2314679"/>
            <a:ext cx="1980921" cy="596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6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812297"/>
            <a:ext cx="6528804" cy="45202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chemeClr val="accent3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INVOKE, ADDR, PROC, and PROTO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10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Accessing Stack Parameters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64395"/>
            <a:ext cx="8942459" cy="459539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Base-Offset Addressing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EBP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the base register and </a:t>
            </a:r>
            <a:r>
              <a:rPr lang="en-US" b="1" u="sng" dirty="0">
                <a:solidFill>
                  <a:srgbClr val="C00000"/>
                </a:solidFill>
              </a:rPr>
              <a:t>the offset is a constant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 </a:t>
            </a:r>
            <a:r>
              <a:rPr lang="en-US" b="1" u="sng" dirty="0">
                <a:solidFill>
                  <a:srgbClr val="2F2A2B"/>
                </a:solidFill>
              </a:rPr>
              <a:t>function call </a:t>
            </a:r>
            <a:r>
              <a:rPr lang="en-US" dirty="0">
                <a:solidFill>
                  <a:srgbClr val="2F2A2B"/>
                </a:solidFill>
              </a:rPr>
              <a:t>such as </a:t>
            </a:r>
            <a:r>
              <a:rPr lang="en-US" b="1" dirty="0" err="1">
                <a:solidFill>
                  <a:schemeClr val="accent3"/>
                </a:solidFill>
              </a:rPr>
              <a:t>AddTwo</a:t>
            </a:r>
            <a:r>
              <a:rPr lang="en-US" b="1" dirty="0">
                <a:solidFill>
                  <a:schemeClr val="accent3"/>
                </a:solidFill>
              </a:rPr>
              <a:t>(5, 6) </a:t>
            </a:r>
            <a:r>
              <a:rPr lang="en-US" dirty="0">
                <a:solidFill>
                  <a:srgbClr val="2F2A2B"/>
                </a:solidFill>
              </a:rPr>
              <a:t>would cause the </a:t>
            </a:r>
            <a:r>
              <a:rPr lang="en-US" b="1" dirty="0">
                <a:solidFill>
                  <a:srgbClr val="2F2A2B"/>
                </a:solidFill>
              </a:rPr>
              <a:t>second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parameter</a:t>
            </a:r>
            <a:r>
              <a:rPr lang="en-US" dirty="0">
                <a:solidFill>
                  <a:srgbClr val="2F2A2B"/>
                </a:solidFill>
              </a:rPr>
              <a:t> to be pushed on the stack, followed by the </a:t>
            </a:r>
            <a:r>
              <a:rPr lang="en-US" b="1" dirty="0">
                <a:solidFill>
                  <a:srgbClr val="2F2A2B"/>
                </a:solidFill>
              </a:rPr>
              <a:t>first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parameter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32-bit values are usually returned in </a:t>
            </a:r>
            <a:r>
              <a:rPr lang="en-US" b="1" dirty="0">
                <a:solidFill>
                  <a:schemeClr val="accent3"/>
                </a:solidFill>
              </a:rPr>
              <a:t>EAX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3661" y="3608809"/>
            <a:ext cx="3396584" cy="1763036"/>
            <a:chOff x="4888470" y="3590147"/>
            <a:chExt cx="3396584" cy="176303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8470" y="3590147"/>
              <a:ext cx="3396584" cy="176303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960637" y="3590147"/>
              <a:ext cx="1324417" cy="17630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8470" y="4892741"/>
              <a:ext cx="2089445" cy="3836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3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01" y="2582989"/>
            <a:ext cx="3995044" cy="2073674"/>
          </a:xfrm>
          <a:prstGeom prst="rect">
            <a:avLst/>
          </a:prstGeom>
        </p:spPr>
      </p:pic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Accessing Stack Parameters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64396"/>
            <a:ext cx="6759095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Base-Offset Addressing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29" y="4142736"/>
            <a:ext cx="6096194" cy="21020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1241" y="4968894"/>
            <a:ext cx="2532985" cy="524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129" y="2247395"/>
            <a:ext cx="2612572" cy="181869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581556" y="5549241"/>
            <a:ext cx="452514" cy="1610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4314" y="53557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636" y="4449091"/>
            <a:ext cx="91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🍰</a:t>
            </a:r>
          </a:p>
        </p:txBody>
      </p:sp>
    </p:spTree>
    <p:extLst>
      <p:ext uri="{BB962C8B-B14F-4D97-AF65-F5344CB8AC3E}">
        <p14:creationId xmlns:p14="http://schemas.microsoft.com/office/powerpoint/2010/main" val="141677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23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3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48588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312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 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88305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There must be </a:t>
            </a:r>
            <a:r>
              <a:rPr lang="en-US" sz="1800" b="1" u="sng" dirty="0">
                <a:solidFill>
                  <a:schemeClr val="tx1"/>
                </a:solidFill>
              </a:rPr>
              <a:t>a way for parameters to be removed from the stack </a:t>
            </a:r>
            <a:r>
              <a:rPr lang="en-US" sz="1800" dirty="0">
                <a:solidFill>
                  <a:schemeClr val="tx1"/>
                </a:solidFill>
              </a:rPr>
              <a:t>when a subroutine returns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Otherwise, </a:t>
            </a:r>
            <a:r>
              <a:rPr lang="en-US" b="1" dirty="0">
                <a:solidFill>
                  <a:schemeClr val="accent3"/>
                </a:solidFill>
              </a:rPr>
              <a:t>a memory leak </a:t>
            </a:r>
            <a:r>
              <a:rPr lang="en-US" b="1" dirty="0">
                <a:solidFill>
                  <a:schemeClr val="tx1"/>
                </a:solidFill>
              </a:rPr>
              <a:t>would result</a:t>
            </a:r>
            <a:r>
              <a:rPr lang="en-US" dirty="0">
                <a:solidFill>
                  <a:schemeClr val="tx1"/>
                </a:solidFill>
              </a:rPr>
              <a:t>, and the </a:t>
            </a:r>
            <a:r>
              <a:rPr lang="en-US" b="1" dirty="0">
                <a:solidFill>
                  <a:srgbClr val="C00000"/>
                </a:solidFill>
              </a:rPr>
              <a:t>stack would become corrupted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20" y="2877733"/>
            <a:ext cx="3979783" cy="17977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84619" y="2807690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Example1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exit</a:t>
            </a: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ENDP</a:t>
            </a:r>
          </a:p>
          <a:p>
            <a:endParaRPr lang="en-US" b="1" dirty="0">
              <a:solidFill>
                <a:schemeClr val="accent3"/>
              </a:solidFill>
              <a:latin typeface="Helvetica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push 6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push 5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 err="1">
                <a:solidFill>
                  <a:srgbClr val="2F2A2B"/>
                </a:solidFill>
                <a:latin typeface="Helvetica" charset="0"/>
              </a:rPr>
              <a:t>AddTwo</a:t>
            </a:r>
            <a:endParaRPr lang="en-US" sz="2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ret</a:t>
            </a:r>
            <a:endParaRPr lang="en-US" b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ENDP</a:t>
            </a:r>
            <a:endParaRPr lang="en-US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3559" y="2623024"/>
            <a:ext cx="262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Example1 Proc Frame</a:t>
            </a:r>
            <a:r>
              <a:rPr lang="en-US" sz="3000" b="1" dirty="0">
                <a:solidFill>
                  <a:srgbClr val="C00000"/>
                </a:solidFill>
              </a:rPr>
              <a:t>🙃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0FEC8-9EE4-DC49-9F0C-A42F8C90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66" y="3776615"/>
            <a:ext cx="3604854" cy="19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3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 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88305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There must be </a:t>
            </a:r>
            <a:r>
              <a:rPr lang="en-US" sz="1800" b="1" u="sng" dirty="0">
                <a:solidFill>
                  <a:schemeClr val="tx1"/>
                </a:solidFill>
              </a:rPr>
              <a:t>a way for parameters to be removed from the stack </a:t>
            </a:r>
            <a:r>
              <a:rPr lang="en-US" sz="1800" dirty="0">
                <a:solidFill>
                  <a:schemeClr val="tx1"/>
                </a:solidFill>
              </a:rPr>
              <a:t>when a subroutine returns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Otherwise, </a:t>
            </a:r>
            <a:r>
              <a:rPr lang="en-US" b="1" dirty="0">
                <a:solidFill>
                  <a:schemeClr val="accent3"/>
                </a:solidFill>
              </a:rPr>
              <a:t>a memory leak </a:t>
            </a:r>
            <a:r>
              <a:rPr lang="en-US" b="1" dirty="0">
                <a:solidFill>
                  <a:schemeClr val="tx1"/>
                </a:solidFill>
              </a:rPr>
              <a:t>would result</a:t>
            </a:r>
            <a:r>
              <a:rPr lang="en-US" dirty="0">
                <a:solidFill>
                  <a:schemeClr val="tx1"/>
                </a:solidFill>
              </a:rPr>
              <a:t>, and the </a:t>
            </a:r>
            <a:r>
              <a:rPr lang="en-US" b="1" dirty="0">
                <a:solidFill>
                  <a:srgbClr val="C00000"/>
                </a:solidFill>
              </a:rPr>
              <a:t>stack would become corrupted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21" y="2956978"/>
            <a:ext cx="3704726" cy="16735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84619" y="2807690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Example1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exit</a:t>
            </a: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ENDP</a:t>
            </a:r>
          </a:p>
          <a:p>
            <a:endParaRPr lang="en-US" b="1" dirty="0">
              <a:solidFill>
                <a:schemeClr val="accent3"/>
              </a:solidFill>
              <a:latin typeface="Helvetica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push 6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push 5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 err="1">
                <a:solidFill>
                  <a:srgbClr val="2F2A2B"/>
                </a:solidFill>
                <a:latin typeface="Helvetica" charset="0"/>
              </a:rPr>
              <a:t>AddTwo</a:t>
            </a:r>
            <a:endParaRPr lang="en-US" sz="2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ret  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; stack is corrupted!</a:t>
            </a: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ENDP</a:t>
            </a:r>
            <a:endParaRPr lang="en-US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3559" y="2623024"/>
            <a:ext cx="262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Example1 Proc Frame</a:t>
            </a:r>
            <a:r>
              <a:rPr lang="en-US" sz="3000" b="1" dirty="0">
                <a:solidFill>
                  <a:srgbClr val="C00000"/>
                </a:solidFill>
              </a:rPr>
              <a:t>🙃</a:t>
            </a:r>
          </a:p>
        </p:txBody>
      </p:sp>
    </p:spTree>
    <p:extLst>
      <p:ext uri="{BB962C8B-B14F-4D97-AF65-F5344CB8AC3E}">
        <p14:creationId xmlns:p14="http://schemas.microsoft.com/office/powerpoint/2010/main" val="261406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557" y="1752430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The </a:t>
            </a:r>
            <a:r>
              <a:rPr lang="en-US" sz="1800" b="1" dirty="0">
                <a:solidFill>
                  <a:schemeClr val="tx1"/>
                </a:solidFill>
              </a:rPr>
              <a:t>solution</a:t>
            </a:r>
            <a:r>
              <a:rPr lang="en-US" sz="1800" dirty="0">
                <a:solidFill>
                  <a:schemeClr val="tx1"/>
                </a:solidFill>
              </a:rPr>
              <a:t> is to use one of the </a:t>
            </a:r>
            <a:r>
              <a:rPr lang="en-US" sz="1800" b="1" dirty="0">
                <a:solidFill>
                  <a:srgbClr val="C00000"/>
                </a:solidFill>
              </a:rPr>
              <a:t>calling conventions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C </a:t>
            </a:r>
            <a:r>
              <a:rPr lang="en-US" sz="2000" b="1" dirty="0">
                <a:solidFill>
                  <a:schemeClr val="tx1"/>
                </a:solidFill>
              </a:rPr>
              <a:t>Calling Convention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STDCALL</a:t>
            </a:r>
            <a:r>
              <a:rPr lang="en-US" sz="2000" b="1" dirty="0">
                <a:solidFill>
                  <a:schemeClr val="tx1"/>
                </a:solidFill>
              </a:rPr>
              <a:t> Calling Convention</a:t>
            </a:r>
            <a:r>
              <a:rPr lang="en-US" altLang="en-US" sz="1800" b="1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4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01" y="3142234"/>
            <a:ext cx="9047779" cy="2685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1151" y="4684264"/>
            <a:ext cx="1672798" cy="326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7923" y="2176915"/>
            <a:ext cx="6861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Follow </a:t>
            </a:r>
            <a:r>
              <a:rPr lang="en-US" b="1" dirty="0">
                <a:solidFill>
                  <a:schemeClr val="accent3"/>
                </a:solidFill>
              </a:rPr>
              <a:t>CALL</a:t>
            </a:r>
            <a:r>
              <a:rPr lang="en-US" dirty="0">
                <a:solidFill>
                  <a:srgbClr val="2F2A2B"/>
                </a:solidFill>
              </a:rPr>
              <a:t> instruction with a statement that </a:t>
            </a:r>
            <a:r>
              <a:rPr lang="en-US" b="1" dirty="0">
                <a:solidFill>
                  <a:schemeClr val="accent3"/>
                </a:solidFill>
              </a:rPr>
              <a:t>adds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a value to the </a:t>
            </a:r>
            <a:r>
              <a:rPr lang="en-US" dirty="0">
                <a:solidFill>
                  <a:schemeClr val="accent3"/>
                </a:solidFill>
              </a:rPr>
              <a:t>ESP</a:t>
            </a:r>
            <a:r>
              <a:rPr lang="en-US" dirty="0">
                <a:solidFill>
                  <a:srgbClr val="2F2A2B"/>
                </a:solidFill>
              </a:rPr>
              <a:t> equal to the combined sizes of the subroutine </a:t>
            </a:r>
            <a:r>
              <a:rPr lang="en-US" b="1" dirty="0">
                <a:solidFill>
                  <a:schemeClr val="accent3"/>
                </a:solidFill>
              </a:rPr>
              <a:t>parameters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16670" y="2817673"/>
            <a:ext cx="3859873" cy="1791282"/>
            <a:chOff x="7816670" y="2817673"/>
            <a:chExt cx="3859873" cy="1791282"/>
          </a:xfrm>
        </p:grpSpPr>
        <p:grpSp>
          <p:nvGrpSpPr>
            <p:cNvPr id="10" name="Group 9"/>
            <p:cNvGrpSpPr/>
            <p:nvPr/>
          </p:nvGrpSpPr>
          <p:grpSpPr>
            <a:xfrm>
              <a:off x="7816670" y="2817673"/>
              <a:ext cx="3859873" cy="1791282"/>
              <a:chOff x="8508989" y="3143996"/>
              <a:chExt cx="3431194" cy="154995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8989" y="3143996"/>
                <a:ext cx="3431194" cy="154995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37979" y="3429496"/>
                <a:ext cx="657225" cy="286710"/>
              </a:xfrm>
              <a:prstGeom prst="rect">
                <a:avLst/>
              </a:prstGeom>
            </p:spPr>
          </p:pic>
        </p:grpSp>
        <p:cxnSp>
          <p:nvCxnSpPr>
            <p:cNvPr id="7" name="Straight Connector 6"/>
            <p:cNvCxnSpPr/>
            <p:nvPr/>
          </p:nvCxnSpPr>
          <p:spPr>
            <a:xfrm flipH="1">
              <a:off x="10992915" y="4102153"/>
              <a:ext cx="328613" cy="2206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78353" y="1785074"/>
            <a:ext cx="3372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+mj-lt"/>
              <a:buAutoNum type="arabicParenR"/>
            </a:pPr>
            <a:r>
              <a:rPr lang="en-US" altLang="en-US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The </a:t>
            </a:r>
            <a:r>
              <a:rPr lang="en-US" sz="2400" b="1" dirty="0">
                <a:solidFill>
                  <a:srgbClr val="C00000"/>
                </a:solidFill>
              </a:rPr>
              <a:t>C</a:t>
            </a:r>
            <a:r>
              <a:rPr lang="en-US" sz="2000" b="1" dirty="0">
                <a:solidFill>
                  <a:schemeClr val="accent3"/>
                </a:solidFill>
              </a:rPr>
              <a:t> Calling Convention: </a:t>
            </a:r>
          </a:p>
        </p:txBody>
      </p:sp>
    </p:spTree>
    <p:extLst>
      <p:ext uri="{BB962C8B-B14F-4D97-AF65-F5344CB8AC3E}">
        <p14:creationId xmlns:p14="http://schemas.microsoft.com/office/powerpoint/2010/main" val="2049647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3692" y="179281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b="1" dirty="0">
                <a:solidFill>
                  <a:srgbClr val="C00000"/>
                </a:solidFill>
              </a:rPr>
              <a:t>STDCALL</a:t>
            </a:r>
            <a:r>
              <a:rPr lang="en-US" b="1" dirty="0">
                <a:solidFill>
                  <a:schemeClr val="accent3"/>
                </a:solidFill>
              </a:rPr>
              <a:t> Calling Convention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9117" y="2290728"/>
            <a:ext cx="9996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It supplies an </a:t>
            </a:r>
            <a:r>
              <a:rPr lang="en-US" b="1" dirty="0">
                <a:solidFill>
                  <a:srgbClr val="2F2A2B"/>
                </a:solidFill>
              </a:rPr>
              <a:t>integer parameter </a:t>
            </a:r>
            <a:r>
              <a:rPr lang="en-US" dirty="0">
                <a:solidFill>
                  <a:srgbClr val="2F2A2B"/>
                </a:solidFill>
              </a:rPr>
              <a:t>to the </a:t>
            </a:r>
            <a:r>
              <a:rPr lang="en-US" dirty="0">
                <a:solidFill>
                  <a:schemeClr val="accent3"/>
                </a:solidFill>
              </a:rPr>
              <a:t>RET</a:t>
            </a:r>
            <a:r>
              <a:rPr lang="en-US" dirty="0">
                <a:solidFill>
                  <a:srgbClr val="2F2A2B"/>
                </a:solidFill>
              </a:rPr>
              <a:t> instruction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integer </a:t>
            </a:r>
            <a:r>
              <a:rPr lang="en-US" dirty="0">
                <a:solidFill>
                  <a:srgbClr val="2F2A2B"/>
                </a:solidFill>
              </a:rPr>
              <a:t>must </a:t>
            </a:r>
            <a:r>
              <a:rPr lang="en-US" u="sng" dirty="0">
                <a:solidFill>
                  <a:srgbClr val="2F2A2B"/>
                </a:solidFill>
              </a:rPr>
              <a:t>equal the number of bytes </a:t>
            </a:r>
            <a:r>
              <a:rPr lang="en-US" dirty="0">
                <a:solidFill>
                  <a:srgbClr val="2F2A2B"/>
                </a:solidFill>
              </a:rPr>
              <a:t>of stack space </a:t>
            </a:r>
            <a:r>
              <a:rPr lang="en-US" u="sng" dirty="0">
                <a:solidFill>
                  <a:srgbClr val="2F2A2B"/>
                </a:solidFill>
              </a:rPr>
              <a:t>consumed by the procedure’s parameters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73763" y="3251295"/>
            <a:ext cx="7378700" cy="2273300"/>
            <a:chOff x="1555102" y="3251295"/>
            <a:chExt cx="7378700" cy="2273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102" y="3251295"/>
              <a:ext cx="7378700" cy="22733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95016" y="4973225"/>
              <a:ext cx="1306285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2860122" y="5829652"/>
            <a:ext cx="6645539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STDCALL, like C, pushes arguments onto the stack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in reverse order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88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29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b="1" dirty="0">
                <a:solidFill>
                  <a:schemeClr val="accent3"/>
                </a:solidFill>
              </a:rPr>
              <a:t> Saving and Restoring Registers</a:t>
            </a:r>
            <a:endParaRPr lang="en-US" altLang="en-US" sz="2200" b="1" dirty="0">
              <a:solidFill>
                <a:schemeClr val="accent3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62109" y="2053799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67091" y="3755662"/>
            <a:ext cx="2020348" cy="96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0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Saving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chemeClr val="accent3"/>
                </a:solidFill>
              </a:rPr>
              <a:t>Restoring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b="1" dirty="0">
                <a:solidFill>
                  <a:schemeClr val="accent3"/>
                </a:solidFill>
              </a:rPr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568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Registers in question </a:t>
            </a:r>
            <a:r>
              <a:rPr lang="en-US" sz="1800" b="1" u="sng" dirty="0">
                <a:solidFill>
                  <a:schemeClr val="tx1"/>
                </a:solidFill>
              </a:rPr>
              <a:t>should be pushed on the stack (</a:t>
            </a:r>
            <a:r>
              <a:rPr lang="en-US" sz="1800" b="1" u="sng" dirty="0">
                <a:solidFill>
                  <a:srgbClr val="C00000"/>
                </a:solidFill>
              </a:rPr>
              <a:t>Rules</a:t>
            </a:r>
            <a:r>
              <a:rPr lang="en-US" sz="1800" b="1" u="sng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Courier New" charset="0"/>
              <a:buChar char="o"/>
            </a:pPr>
            <a:r>
              <a:rPr lang="en-US" b="1" dirty="0">
                <a:solidFill>
                  <a:schemeClr val="tx1"/>
                </a:solidFill>
              </a:rPr>
              <a:t>just </a:t>
            </a:r>
            <a:r>
              <a:rPr lang="en-US" b="1" u="sng" dirty="0">
                <a:solidFill>
                  <a:schemeClr val="tx1"/>
                </a:solidFill>
              </a:rPr>
              <a:t>after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setting EBP to ESP,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chemeClr val="tx1"/>
                </a:solidFill>
              </a:rPr>
              <a:t>and just </a:t>
            </a:r>
            <a:r>
              <a:rPr lang="en-US" b="1" u="sng" dirty="0">
                <a:solidFill>
                  <a:schemeClr val="tx1"/>
                </a:solidFill>
              </a:rPr>
              <a:t>before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reserving space for local variables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This helps to </a:t>
            </a:r>
            <a:r>
              <a:rPr lang="en-US" u="sng" dirty="0">
                <a:solidFill>
                  <a:srgbClr val="C00000"/>
                </a:solidFill>
              </a:rPr>
              <a:t>avoid changing offsets of existing stack parameters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50972" y="6455553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30</a:t>
            </a:fld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54970" y="3010896"/>
            <a:ext cx="6804892" cy="3060573"/>
            <a:chOff x="1268964" y="3197171"/>
            <a:chExt cx="6804892" cy="3060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964" y="3197171"/>
              <a:ext cx="6804892" cy="306057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89739" y="3963160"/>
              <a:ext cx="1306285" cy="4062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64" y="3538024"/>
            <a:ext cx="3308191" cy="23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Stack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18253" y="2591485"/>
            <a:ext cx="6207189" cy="2468768"/>
            <a:chOff x="1209939" y="2517866"/>
            <a:chExt cx="6207189" cy="2468768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43839"/>
                </p:ext>
              </p:extLst>
            </p:nvPr>
          </p:nvGraphicFramePr>
          <p:xfrm>
            <a:off x="1209939" y="2517866"/>
            <a:ext cx="6207189" cy="2468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70" name="VISIO" r:id="rId3" imgW="4509516" imgH="1589532" progId="Visio.Drawing.6">
                    <p:embed/>
                  </p:oleObj>
                </mc:Choice>
                <mc:Fallback>
                  <p:oleObj name="VISIO" r:id="rId3" imgW="4509516" imgH="1589532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061" r="5051"/>
                        <a:stretch>
                          <a:fillRect/>
                        </a:stretch>
                      </p:blipFill>
                      <p:spPr bwMode="auto">
                        <a:xfrm>
                          <a:off x="1209939" y="2517866"/>
                          <a:ext cx="6207189" cy="2468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1418253" y="26872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Push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57190" y="2704478"/>
              <a:ext cx="551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</a:rPr>
                <a:t>Pop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25442" y="2060433"/>
            <a:ext cx="4401354" cy="3847047"/>
            <a:chOff x="8024811" y="1906055"/>
            <a:chExt cx="4006065" cy="41144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6726" y="1906055"/>
              <a:ext cx="3944150" cy="41144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53387" y="1929547"/>
              <a:ext cx="971550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4811" y="5688483"/>
              <a:ext cx="971550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468793" y="3267068"/>
            <a:ext cx="137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3"/>
                </a:solidFill>
              </a:rPr>
              <a:t>.stack 4096</a:t>
            </a:r>
            <a:endParaRPr lang="en-US" sz="2000" b="1"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84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31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82191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063530" y="4746777"/>
            <a:ext cx="2094022" cy="109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585" y="1901717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Local variables </a:t>
            </a:r>
            <a:r>
              <a:rPr lang="en-US" dirty="0">
                <a:solidFill>
                  <a:schemeClr val="tx1"/>
                </a:solidFill>
              </a:rPr>
              <a:t>are </a:t>
            </a:r>
            <a:r>
              <a:rPr lang="en-US" b="1" u="sng" dirty="0">
                <a:solidFill>
                  <a:srgbClr val="C00000"/>
                </a:solidFill>
              </a:rPr>
              <a:t>created</a:t>
            </a:r>
            <a:r>
              <a:rPr lang="en-US" u="sng" dirty="0">
                <a:solidFill>
                  <a:schemeClr val="tx1"/>
                </a:solidFill>
              </a:rPr>
              <a:t> on the runtime stack</a:t>
            </a:r>
            <a:r>
              <a:rPr lang="en-US" dirty="0">
                <a:solidFill>
                  <a:schemeClr val="tx1"/>
                </a:solidFill>
              </a:rPr>
              <a:t>, usually </a:t>
            </a:r>
            <a:r>
              <a:rPr lang="en-US" b="1" u="sng" dirty="0">
                <a:solidFill>
                  <a:srgbClr val="C00000"/>
                </a:solidFill>
              </a:rPr>
              <a:t>below</a:t>
            </a:r>
            <a:r>
              <a:rPr lang="en-US" b="1" dirty="0">
                <a:solidFill>
                  <a:srgbClr val="C00000"/>
                </a:solidFill>
              </a:rPr>
              <a:t> the base pointer (EBP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b="1" u="sng" dirty="0"/>
              <a:t> They </a:t>
            </a:r>
            <a:r>
              <a:rPr lang="en-US" b="1" u="sng" dirty="0">
                <a:solidFill>
                  <a:srgbClr val="C00000"/>
                </a:solidFill>
              </a:rPr>
              <a:t>cannot</a:t>
            </a:r>
            <a:r>
              <a:rPr lang="en-US" b="1" u="sng" dirty="0"/>
              <a:t> be assigned default values at assembly time</a:t>
            </a:r>
            <a:r>
              <a:rPr lang="en-US" dirty="0"/>
              <a:t>, BUT can be </a:t>
            </a:r>
            <a:r>
              <a:rPr lang="en-US" b="1" u="sng" dirty="0">
                <a:solidFill>
                  <a:schemeClr val="accent3"/>
                </a:solidFill>
              </a:rPr>
              <a:t>initialized at runtime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 EXAMPLE1: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70222" y="6492875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32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7" y="3128029"/>
            <a:ext cx="2372495" cy="1520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72" y="4973799"/>
            <a:ext cx="5473700" cy="1193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26234" y="4124225"/>
            <a:ext cx="251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initialized at </a:t>
            </a:r>
            <a:r>
              <a:rPr lang="en-US" b="1" u="sng" dirty="0">
                <a:solidFill>
                  <a:srgbClr val="FF0000"/>
                </a:solidFill>
              </a:rPr>
              <a:t>runtime</a:t>
            </a:r>
            <a:r>
              <a:rPr lang="en-US" b="1" u="sng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6234" y="3776921"/>
            <a:ext cx="537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Cannot be assigned default values at </a:t>
            </a:r>
            <a:r>
              <a:rPr lang="en-US" b="1" u="sng" dirty="0">
                <a:solidFill>
                  <a:srgbClr val="FF0000"/>
                </a:solidFill>
              </a:rPr>
              <a:t>assembly time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84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553" y="1836852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 EXAMPLE2: 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053354" y="6413579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33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58" y="1811431"/>
            <a:ext cx="3753942" cy="183101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18366" y="2272066"/>
            <a:ext cx="8028059" cy="3569485"/>
            <a:chOff x="1302553" y="2290727"/>
            <a:chExt cx="8028059" cy="3569485"/>
          </a:xfrm>
        </p:grpSpPr>
        <p:grpSp>
          <p:nvGrpSpPr>
            <p:cNvPr id="9" name="Group 8"/>
            <p:cNvGrpSpPr/>
            <p:nvPr/>
          </p:nvGrpSpPr>
          <p:grpSpPr>
            <a:xfrm>
              <a:off x="1302553" y="2290727"/>
              <a:ext cx="8028059" cy="3569485"/>
              <a:chOff x="1744306" y="2453044"/>
              <a:chExt cx="8648700" cy="298994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4306" y="2453044"/>
                <a:ext cx="7061200" cy="17653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4306" y="3677692"/>
                <a:ext cx="8648700" cy="17653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150389" y="3423038"/>
              <a:ext cx="1507211" cy="3670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Left Bracket 4"/>
            <p:cNvSpPr/>
            <p:nvPr/>
          </p:nvSpPr>
          <p:spPr>
            <a:xfrm>
              <a:off x="1978090" y="3995517"/>
              <a:ext cx="172299" cy="419045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63193" y="4489837"/>
              <a:ext cx="1823725" cy="3670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978090" y="4927864"/>
              <a:ext cx="172299" cy="419045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8024" y="4362303"/>
            <a:ext cx="2152028" cy="584775"/>
            <a:chOff x="173465" y="4530252"/>
            <a:chExt cx="2152028" cy="584775"/>
          </a:xfrm>
        </p:grpSpPr>
        <p:sp>
          <p:nvSpPr>
            <p:cNvPr id="6" name="TextBox 5"/>
            <p:cNvSpPr txBox="1"/>
            <p:nvPr/>
          </p:nvSpPr>
          <p:spPr>
            <a:xfrm>
              <a:off x="173465" y="4530252"/>
              <a:ext cx="155480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What if you did not have this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1728270" y="4766582"/>
              <a:ext cx="597223" cy="1578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9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E215-63B7-3241-9635-660AEAF4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74C00-4B0E-614C-8215-D876E79E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13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b="1" dirty="0">
                <a:solidFill>
                  <a:schemeClr val="accent3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</a:t>
            </a: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95578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53442" y="2512473"/>
            <a:ext cx="1903656" cy="561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585" y="1845734"/>
            <a:ext cx="10360712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Reference parameters </a:t>
            </a:r>
            <a:r>
              <a:rPr lang="en-US" sz="1800" dirty="0">
                <a:solidFill>
                  <a:schemeClr val="tx1"/>
                </a:solidFill>
              </a:rPr>
              <a:t>are usually accessed by procedures </a:t>
            </a:r>
            <a:r>
              <a:rPr lang="en-US" sz="1800" b="1" u="sng" dirty="0">
                <a:solidFill>
                  <a:schemeClr val="tx1"/>
                </a:solidFill>
              </a:rPr>
              <a:t>using base-offset addressing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(from </a:t>
            </a:r>
            <a:r>
              <a:rPr lang="en-US" sz="1800" b="1" dirty="0">
                <a:solidFill>
                  <a:schemeClr val="tx1"/>
                </a:solidFill>
              </a:rPr>
              <a:t>EBP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Because each reference parameter is a pointer, it is usually loaded into a register as </a:t>
            </a:r>
            <a:r>
              <a:rPr lang="en-US" sz="1800" b="1" u="sng" dirty="0">
                <a:solidFill>
                  <a:schemeClr val="tx1"/>
                </a:solidFill>
              </a:rPr>
              <a:t>an indirect operand </a:t>
            </a:r>
          </a:p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accent3"/>
                </a:solidFill>
              </a:rPr>
              <a:t>EXAMPLE1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Suppose that </a:t>
            </a:r>
            <a:r>
              <a:rPr lang="en-US" b="1" u="sng" dirty="0">
                <a:solidFill>
                  <a:schemeClr val="tx1"/>
                </a:solidFill>
              </a:rPr>
              <a:t>a pointer to an array </a:t>
            </a:r>
            <a:r>
              <a:rPr lang="en-US" dirty="0">
                <a:solidFill>
                  <a:schemeClr val="tx1"/>
                </a:solidFill>
              </a:rPr>
              <a:t>is located at </a:t>
            </a:r>
            <a:r>
              <a:rPr lang="en-US" b="1" dirty="0">
                <a:solidFill>
                  <a:schemeClr val="accent3"/>
                </a:solidFill>
              </a:rPr>
              <a:t>stack address [ebp12]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following statement copies the pointer into </a:t>
            </a:r>
            <a:r>
              <a:rPr lang="en-US" b="1" dirty="0">
                <a:solidFill>
                  <a:schemeClr val="accent3"/>
                </a:solidFill>
              </a:rPr>
              <a:t>ESI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65611" y="6461539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36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36311" y="3820092"/>
            <a:ext cx="5456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mov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accent3"/>
                </a:solidFill>
              </a:rPr>
              <a:t>esi</a:t>
            </a:r>
            <a:r>
              <a:rPr lang="en-US" sz="2400" b="1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[ebp+12]           </a:t>
            </a:r>
            <a:r>
              <a:rPr lang="en-US" sz="2000" b="1" dirty="0"/>
              <a:t>; points to the array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039" y="4531732"/>
            <a:ext cx="3502652" cy="17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6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907" y="1845734"/>
            <a:ext cx="10360712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 EXAMPLE2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65611" y="6436892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37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50" y="2477340"/>
            <a:ext cx="4368453" cy="250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97" y="2713943"/>
            <a:ext cx="4127500" cy="203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372" y="4579250"/>
            <a:ext cx="2748256" cy="348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 rot="5400000" flipH="1" flipV="1">
            <a:off x="4700531" y="2974370"/>
            <a:ext cx="1436914" cy="2560780"/>
          </a:xfrm>
          <a:prstGeom prst="bentConnector4">
            <a:avLst>
              <a:gd name="adj1" fmla="val -17500"/>
              <a:gd name="adj2" fmla="val 92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/>
          <p:cNvSpPr/>
          <p:nvPr/>
        </p:nvSpPr>
        <p:spPr>
          <a:xfrm>
            <a:off x="6736701" y="3004457"/>
            <a:ext cx="145940" cy="106369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>
            <a:off x="1660848" y="2900555"/>
            <a:ext cx="330846" cy="42114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>
            <a:off x="1551994" y="4068146"/>
            <a:ext cx="327733" cy="68093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8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60712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 EXAMPLE2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23184" y="6492875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38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3" y="2898369"/>
            <a:ext cx="3577353" cy="1761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864977" y="1892756"/>
            <a:ext cx="6593015" cy="4358753"/>
            <a:chOff x="1097280" y="2235125"/>
            <a:chExt cx="6012647" cy="3929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2235125"/>
              <a:ext cx="6012647" cy="27383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186" y="4720550"/>
              <a:ext cx="6005741" cy="144388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407370" y="2165825"/>
            <a:ext cx="1682456" cy="421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Left Bracket 9"/>
          <p:cNvSpPr/>
          <p:nvPr/>
        </p:nvSpPr>
        <p:spPr>
          <a:xfrm>
            <a:off x="1097280" y="4142792"/>
            <a:ext cx="190343" cy="354563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/>
          <p:nvPr/>
        </p:nvCxnSpPr>
        <p:spPr>
          <a:xfrm rot="10800000" flipV="1">
            <a:off x="1072169" y="2369975"/>
            <a:ext cx="4275116" cy="1978089"/>
          </a:xfrm>
          <a:prstGeom prst="bentConnector3">
            <a:avLst>
              <a:gd name="adj1" fmla="val 106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7650" y="3924057"/>
            <a:ext cx="2463284" cy="132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Left Bracket 14"/>
          <p:cNvSpPr/>
          <p:nvPr/>
        </p:nvSpPr>
        <p:spPr>
          <a:xfrm>
            <a:off x="5406768" y="2913034"/>
            <a:ext cx="85526" cy="337317"/>
          </a:xfrm>
          <a:prstGeom prst="leftBracke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>
            <a:off x="5374887" y="5578345"/>
            <a:ext cx="85526" cy="306653"/>
          </a:xfrm>
          <a:prstGeom prst="leftBracke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39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tx1"/>
                </a:solidFill>
              </a:rPr>
              <a:t> </a:t>
            </a:r>
            <a:r>
              <a:rPr lang="en-US" altLang="en-US" sz="2200" b="1" dirty="0">
                <a:solidFill>
                  <a:schemeClr val="accent3"/>
                </a:solidFill>
              </a:rPr>
              <a:t>Recursion</a:t>
            </a:r>
            <a:r>
              <a:rPr lang="en-US" altLang="en-US" sz="2200" b="1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297126" y="2216101"/>
            <a:ext cx="3858554" cy="3631602"/>
            <a:chOff x="8252583" y="2128444"/>
            <a:chExt cx="3858554" cy="3631602"/>
          </a:xfrm>
        </p:grpSpPr>
        <p:grpSp>
          <p:nvGrpSpPr>
            <p:cNvPr id="10" name="Group 9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25" name="Picture 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Picture 2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24" name="Picture 2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1" name="Rectangle 20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1" name="Left Bracket 10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637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890" y="184573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A recursive </a:t>
            </a:r>
            <a:r>
              <a:rPr lang="en-US" dirty="0"/>
              <a:t>subroutine is </a:t>
            </a:r>
            <a:r>
              <a:rPr lang="en-US" b="1" u="sng" dirty="0"/>
              <a:t>one that calls itself</a:t>
            </a:r>
            <a:r>
              <a:rPr lang="en-US" dirty="0"/>
              <a:t>, either </a:t>
            </a:r>
            <a:r>
              <a:rPr lang="en-US" u="sng" dirty="0"/>
              <a:t>directly</a:t>
            </a:r>
            <a:r>
              <a:rPr lang="en-US" dirty="0"/>
              <a:t> or </a:t>
            </a:r>
            <a:r>
              <a:rPr lang="en-US" u="sng" dirty="0"/>
              <a:t>indirectly</a:t>
            </a:r>
            <a:r>
              <a:rPr lang="en-US" dirty="0"/>
              <a:t>.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40</a:t>
            </a:fld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60383"/>
              </p:ext>
            </p:extLst>
          </p:nvPr>
        </p:nvGraphicFramePr>
        <p:xfrm>
          <a:off x="5984033" y="4093634"/>
          <a:ext cx="2209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VISIO" r:id="rId3" imgW="1293876" imgH="1176528" progId="Visio.Drawing.6">
                  <p:embed/>
                </p:oleObj>
              </mc:Choice>
              <mc:Fallback>
                <p:oleObj name="VISIO" r:id="rId3" imgW="1293876" imgH="11765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703" t="-4065" r="-3703" b="-5673"/>
                      <a:stretch>
                        <a:fillRect/>
                      </a:stretch>
                    </p:blipFill>
                    <p:spPr bwMode="auto">
                      <a:xfrm>
                        <a:off x="5984033" y="4093634"/>
                        <a:ext cx="2209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19185" y="2409614"/>
            <a:ext cx="7620000" cy="2895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 process created when . . .</a:t>
            </a:r>
          </a:p>
          <a:p>
            <a:pPr lvl="1"/>
            <a:r>
              <a:rPr lang="en-US" altLang="en-US" dirty="0"/>
              <a:t>A procedure calls itself</a:t>
            </a:r>
          </a:p>
          <a:p>
            <a:pPr lvl="1"/>
            <a:r>
              <a:rPr lang="en-US" altLang="en-US" dirty="0"/>
              <a:t>Procedure A calls procedure B, which in turn calls procedure A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Using a graph in which each node is a procedure and each edge is a procedure call, recursion forms a </a:t>
            </a:r>
            <a:r>
              <a:rPr lang="en-US" altLang="en-US" dirty="0">
                <a:solidFill>
                  <a:schemeClr val="tx2"/>
                </a:solidFill>
              </a:rPr>
              <a:t>cycle</a:t>
            </a:r>
            <a:r>
              <a:rPr lang="en-US" alt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4953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C1D6CF-0F81-E84F-9B49-FCD79DA46DB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</a:rPr>
              <a:t>Stack Overview: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CALL-RET</a:t>
            </a:r>
            <a:endParaRPr lang="en-US" altLang="en-US" sz="4000" dirty="0"/>
          </a:p>
        </p:txBody>
      </p:sp>
      <p:graphicFrame>
        <p:nvGraphicFramePr>
          <p:cNvPr id="25605" name="Object 3"/>
          <p:cNvGraphicFramePr>
            <a:graphicFrameLocks noChangeAspect="1"/>
          </p:cNvGraphicFramePr>
          <p:nvPr/>
        </p:nvGraphicFramePr>
        <p:xfrm>
          <a:off x="7362837" y="1987041"/>
          <a:ext cx="4266158" cy="1337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34" name="VISIO" r:id="rId3" imgW="2609088" imgH="777240" progId="Visio.Drawing.6">
                  <p:embed/>
                </p:oleObj>
              </mc:Choice>
              <mc:Fallback>
                <p:oleObj name="VISIO" r:id="rId3" imgW="2609088" imgH="777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125" t="-5234" r="-1563" b="-4691"/>
                      <a:stretch>
                        <a:fillRect/>
                      </a:stretch>
                    </p:blipFill>
                    <p:spPr bwMode="auto">
                      <a:xfrm>
                        <a:off x="7362837" y="1987041"/>
                        <a:ext cx="4266158" cy="1337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1162048" y="2073726"/>
            <a:ext cx="2286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dirty="0"/>
              <a:t>The </a:t>
            </a:r>
            <a:r>
              <a:rPr lang="en-US" altLang="en-US" sz="1500" b="1" dirty="0">
                <a:solidFill>
                  <a:schemeClr val="accent3"/>
                </a:solidFill>
              </a:rPr>
              <a:t>CALL</a:t>
            </a:r>
            <a:r>
              <a:rPr lang="en-US" altLang="en-US" sz="1500" dirty="0"/>
              <a:t> instruction </a:t>
            </a:r>
            <a:r>
              <a:rPr lang="en-US" altLang="en-US" sz="1500" b="1" dirty="0"/>
              <a:t>pushes</a:t>
            </a:r>
            <a:r>
              <a:rPr lang="en-US" altLang="en-US" sz="1500" dirty="0"/>
              <a:t> </a:t>
            </a:r>
            <a:r>
              <a:rPr lang="en-US" altLang="en-US" sz="1500" b="1" dirty="0">
                <a:solidFill>
                  <a:srgbClr val="00B050"/>
                </a:solidFill>
              </a:rPr>
              <a:t>00000025</a:t>
            </a:r>
            <a:r>
              <a:rPr lang="en-US" altLang="en-US" sz="1500" dirty="0"/>
              <a:t> onto the </a:t>
            </a:r>
            <a:r>
              <a:rPr lang="en-US" altLang="en-US" sz="1500" b="1" dirty="0">
                <a:solidFill>
                  <a:schemeClr val="accent3"/>
                </a:solidFill>
              </a:rPr>
              <a:t>stack</a:t>
            </a:r>
            <a:r>
              <a:rPr lang="en-US" altLang="en-US" sz="1500" dirty="0"/>
              <a:t>, and </a:t>
            </a:r>
            <a:r>
              <a:rPr lang="en-US" altLang="en-US" sz="1500" b="1" dirty="0">
                <a:solidFill>
                  <a:schemeClr val="accent3"/>
                </a:solidFill>
              </a:rPr>
              <a:t>loads</a:t>
            </a:r>
            <a:r>
              <a:rPr lang="en-US" altLang="en-US" sz="1500" dirty="0"/>
              <a:t> </a:t>
            </a:r>
            <a:r>
              <a:rPr lang="en-US" altLang="en-US" sz="1500" b="1" dirty="0">
                <a:solidFill>
                  <a:srgbClr val="00B050"/>
                </a:solidFill>
              </a:rPr>
              <a:t>00000040</a:t>
            </a:r>
            <a:r>
              <a:rPr lang="en-US" altLang="en-US" sz="1500" dirty="0"/>
              <a:t> into </a:t>
            </a:r>
            <a:r>
              <a:rPr lang="en-US" altLang="en-US" sz="1500" b="1" dirty="0">
                <a:solidFill>
                  <a:schemeClr val="accent3"/>
                </a:solidFill>
              </a:rPr>
              <a:t>EIP</a:t>
            </a:r>
          </a:p>
        </p:txBody>
      </p:sp>
      <p:grpSp>
        <p:nvGrpSpPr>
          <p:cNvPr id="25607" name="Group 8"/>
          <p:cNvGrpSpPr>
            <a:grpSpLocks/>
          </p:cNvGrpSpPr>
          <p:nvPr/>
        </p:nvGrpSpPr>
        <p:grpSpPr bwMode="auto">
          <a:xfrm>
            <a:off x="1161760" y="3795446"/>
            <a:ext cx="10466740" cy="1793249"/>
            <a:chOff x="-2332" y="2199"/>
            <a:chExt cx="7546" cy="1344"/>
          </a:xfrm>
          <a:noFill/>
        </p:grpSpPr>
        <p:graphicFrame>
          <p:nvGraphicFramePr>
            <p:cNvPr id="25609" name="Object 4"/>
            <p:cNvGraphicFramePr>
              <a:graphicFrameLocks noChangeAspect="1"/>
            </p:cNvGraphicFramePr>
            <p:nvPr/>
          </p:nvGraphicFramePr>
          <p:xfrm>
            <a:off x="2046" y="2199"/>
            <a:ext cx="3168" cy="1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35" name="VISIO" r:id="rId5" imgW="2494788" imgH="1060704" progId="Visio.Drawing.6">
                    <p:embed/>
                  </p:oleObj>
                </mc:Choice>
                <mc:Fallback>
                  <p:oleObj name="VISIO" r:id="rId5" imgW="2494788" imgH="1060704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226" r="-3226" b="-5994"/>
                        <a:stretch>
                          <a:fillRect/>
                        </a:stretch>
                      </p:blipFill>
                      <p:spPr bwMode="auto">
                        <a:xfrm>
                          <a:off x="2046" y="2199"/>
                          <a:ext cx="3168" cy="1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0" name="Text Box 6"/>
            <p:cNvSpPr txBox="1">
              <a:spLocks noChangeArrowheads="1"/>
            </p:cNvSpPr>
            <p:nvPr/>
          </p:nvSpPr>
          <p:spPr bwMode="auto">
            <a:xfrm>
              <a:off x="-2332" y="2638"/>
              <a:ext cx="1440" cy="61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dirty="0"/>
                <a:t>The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RET</a:t>
              </a:r>
              <a:r>
                <a:rPr lang="en-US" altLang="en-US" sz="1500" dirty="0">
                  <a:solidFill>
                    <a:schemeClr val="accent3"/>
                  </a:solidFill>
                </a:rPr>
                <a:t> </a:t>
              </a:r>
              <a:r>
                <a:rPr lang="en-US" altLang="en-US" sz="1500" dirty="0"/>
                <a:t>instruction </a:t>
              </a:r>
              <a:r>
                <a:rPr lang="en-US" altLang="en-US" sz="1500" b="1" dirty="0"/>
                <a:t>pops</a:t>
              </a:r>
              <a:r>
                <a:rPr lang="en-US" altLang="en-US" sz="1500" dirty="0"/>
                <a:t> </a:t>
              </a:r>
              <a:r>
                <a:rPr lang="en-US" altLang="en-US" sz="1500" b="1" dirty="0">
                  <a:solidFill>
                    <a:srgbClr val="00B050"/>
                  </a:solidFill>
                </a:rPr>
                <a:t>00000025</a:t>
              </a:r>
              <a:r>
                <a:rPr lang="en-US" altLang="en-US" sz="1500" dirty="0"/>
                <a:t> from the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stack</a:t>
              </a:r>
              <a:r>
                <a:rPr lang="en-US" altLang="en-US" sz="1500" dirty="0"/>
                <a:t> into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EIP</a:t>
              </a:r>
            </a:p>
          </p:txBody>
        </p:sp>
      </p:grp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7057516" y="5442767"/>
            <a:ext cx="487680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C00000"/>
                </a:solidFill>
                <a:latin typeface="+mn-lt"/>
              </a:rPr>
              <a:t>(stack shown before RET executes)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583206" y="2102977"/>
            <a:ext cx="3487692" cy="35236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600" dirty="0">
                <a:solidFill>
                  <a:srgbClr val="00B05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00000020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endParaRPr lang="en-US" altLang="en-US" sz="1600" b="1" dirty="0">
              <a:solidFill>
                <a:srgbClr val="C00000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00000025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mov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eax,ebx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6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00000040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mov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eax,edx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ENDP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41345" y="2587193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598481" y="4788226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29936" y="1764423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7763" y="399178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95311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F223-85A5-2141-AF69-96A333E9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1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982341" y="2047924"/>
            <a:ext cx="8878730" cy="4243911"/>
            <a:chOff x="3299578" y="2103907"/>
            <a:chExt cx="8878730" cy="4243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578" y="2103907"/>
              <a:ext cx="6308586" cy="424391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873437" y="3978015"/>
              <a:ext cx="3304871" cy="113877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285750" indent="-285750">
                <a:buFont typeface="Courier New" charset="0"/>
                <a:buChar char="o"/>
              </a:pPr>
              <a:r>
                <a:rPr lang="en-US" sz="1700" dirty="0">
                  <a:solidFill>
                    <a:srgbClr val="2F2A2B"/>
                  </a:solidFill>
                </a:rPr>
                <a:t>The </a:t>
              </a:r>
              <a:r>
                <a:rPr lang="en-US" sz="1700" b="1" dirty="0">
                  <a:solidFill>
                    <a:schemeClr val="accent3"/>
                  </a:solidFill>
                </a:rPr>
                <a:t>RET</a:t>
              </a:r>
              <a:r>
                <a:rPr lang="en-US" sz="1700" dirty="0">
                  <a:solidFill>
                    <a:srgbClr val="2F2A2B"/>
                  </a:solidFill>
                </a:rPr>
                <a:t> instruction </a:t>
              </a:r>
              <a:r>
                <a:rPr lang="en-US" sz="1700" b="1" dirty="0">
                  <a:solidFill>
                    <a:srgbClr val="2F2A2B"/>
                  </a:solidFill>
                </a:rPr>
                <a:t>is never executed</a:t>
              </a:r>
              <a:endParaRPr lang="en-US" sz="1700" dirty="0">
                <a:solidFill>
                  <a:srgbClr val="2F2A2B"/>
                </a:solidFill>
              </a:endParaRPr>
            </a:p>
            <a:p>
              <a:pPr marL="285750" indent="-285750">
                <a:buFont typeface="Courier New" charset="0"/>
                <a:buChar char="o"/>
              </a:pPr>
              <a:r>
                <a:rPr lang="en-US" sz="1700" dirty="0">
                  <a:solidFill>
                    <a:srgbClr val="2F2A2B"/>
                  </a:solidFill>
                </a:rPr>
                <a:t>The </a:t>
              </a:r>
              <a:r>
                <a:rPr lang="en-US" sz="1700" u="sng" dirty="0">
                  <a:solidFill>
                    <a:srgbClr val="2F2A2B"/>
                  </a:solidFill>
                </a:rPr>
                <a:t>program halts when </a:t>
              </a:r>
              <a:r>
                <a:rPr lang="en-US" sz="1700" dirty="0">
                  <a:solidFill>
                    <a:srgbClr val="2F2A2B"/>
                  </a:solidFill>
                </a:rPr>
                <a:t>the </a:t>
              </a:r>
              <a:r>
                <a:rPr lang="en-US" sz="1700" b="1" dirty="0">
                  <a:solidFill>
                    <a:srgbClr val="2F2A2B"/>
                  </a:solidFill>
                </a:rPr>
                <a:t>stack overflows</a:t>
              </a:r>
              <a:endParaRPr lang="en-US" sz="17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67626" y="5622953"/>
              <a:ext cx="451204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 Endless Recursion: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64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E17D-131B-6F40-BE6A-F74B56C3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894570" cy="770672"/>
          </a:xfrm>
        </p:spPr>
        <p:txBody>
          <a:bodyPr>
            <a:normAutofit/>
          </a:bodyPr>
          <a:lstStyle/>
          <a:p>
            <a:r>
              <a:rPr lang="en-US" sz="4000" dirty="0"/>
              <a:t>Recursion with break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E012D-8FA0-A34C-9D73-383D3AB3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44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3438938"/>
            <a:ext cx="5661220" cy="22959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37861" y="1795399"/>
            <a:ext cx="9511003" cy="172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Recursive subroutines often </a:t>
            </a:r>
            <a:r>
              <a:rPr lang="en-US" b="1" u="sng" dirty="0"/>
              <a:t>store temporary data in stack parameters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b="1" u="sng" dirty="0"/>
              <a:t>recursive calls unwind</a:t>
            </a:r>
            <a:r>
              <a:rPr lang="en-US" dirty="0"/>
              <a:t>, the </a:t>
            </a:r>
            <a:r>
              <a:rPr lang="en-US" b="1" dirty="0"/>
              <a:t>data saved </a:t>
            </a:r>
            <a:r>
              <a:rPr lang="en-US" dirty="0"/>
              <a:t>on </a:t>
            </a:r>
            <a:r>
              <a:rPr lang="en-US" b="1" dirty="0">
                <a:solidFill>
                  <a:schemeClr val="accent3"/>
                </a:solidFill>
              </a:rPr>
              <a:t>the stack </a:t>
            </a:r>
            <a:r>
              <a:rPr lang="en-US" dirty="0"/>
              <a:t>can be useful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EXAMPLE: 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b="1" dirty="0"/>
              <a:t>calculate 5!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498" y="3862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5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45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45" y="3655275"/>
            <a:ext cx="4572000" cy="185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37861" y="1795399"/>
            <a:ext cx="9511003" cy="172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Recursive subroutines often </a:t>
            </a:r>
            <a:r>
              <a:rPr lang="en-US" b="1" u="sng" dirty="0"/>
              <a:t>store temporary data in stack parameters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b="1" u="sng" dirty="0"/>
              <a:t>recursive calls unwind</a:t>
            </a:r>
            <a:r>
              <a:rPr lang="en-US" dirty="0"/>
              <a:t>, the </a:t>
            </a:r>
            <a:r>
              <a:rPr lang="en-US" b="1" dirty="0"/>
              <a:t>data saved </a:t>
            </a:r>
            <a:r>
              <a:rPr lang="en-US" dirty="0"/>
              <a:t>on </a:t>
            </a:r>
            <a:r>
              <a:rPr lang="en-US" b="1" dirty="0">
                <a:solidFill>
                  <a:schemeClr val="accent3"/>
                </a:solidFill>
              </a:rPr>
              <a:t>the stack </a:t>
            </a:r>
            <a:r>
              <a:rPr lang="en-US" dirty="0"/>
              <a:t>can be useful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EXAMPLE: 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b="1" dirty="0"/>
              <a:t>calculate 5!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46" y="2925948"/>
            <a:ext cx="2466236" cy="3312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498" y="3862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13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46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184" y="1816405"/>
            <a:ext cx="1018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Let’s examine </a:t>
            </a:r>
            <a:r>
              <a:rPr lang="en-US" dirty="0">
                <a:solidFill>
                  <a:srgbClr val="2F2A2B"/>
                </a:solidFill>
              </a:rPr>
              <a:t>the Factorial procedure more closely by tracking a call to it with an initial value of </a:t>
            </a:r>
            <a:r>
              <a:rPr lang="en-US" dirty="0">
                <a:solidFill>
                  <a:srgbClr val="C00000"/>
                </a:solidFill>
              </a:rPr>
              <a:t>N = 3.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18615" y="2391616"/>
            <a:ext cx="8531706" cy="2908171"/>
            <a:chOff x="1532005" y="2540904"/>
            <a:chExt cx="8531706" cy="2908171"/>
          </a:xfrm>
        </p:grpSpPr>
        <p:grpSp>
          <p:nvGrpSpPr>
            <p:cNvPr id="5" name="Group 4"/>
            <p:cNvGrpSpPr/>
            <p:nvPr/>
          </p:nvGrpSpPr>
          <p:grpSpPr>
            <a:xfrm>
              <a:off x="1532005" y="2540904"/>
              <a:ext cx="8531706" cy="2908171"/>
              <a:chOff x="2623974" y="2316972"/>
              <a:chExt cx="8531706" cy="29081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3974" y="2316972"/>
                <a:ext cx="8531706" cy="2908171"/>
              </a:xfrm>
              <a:prstGeom prst="rect">
                <a:avLst/>
              </a:prstGeom>
            </p:spPr>
          </p:pic>
          <p:sp>
            <p:nvSpPr>
              <p:cNvPr id="10" name="Left Bracket 9"/>
              <p:cNvSpPr/>
              <p:nvPr/>
            </p:nvSpPr>
            <p:spPr>
              <a:xfrm>
                <a:off x="3003205" y="3559338"/>
                <a:ext cx="365821" cy="345678"/>
              </a:xfrm>
              <a:prstGeom prst="leftBracket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944542" y="3644318"/>
              <a:ext cx="3732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79897" y="3644318"/>
              <a:ext cx="5046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3!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731759" y="4116166"/>
            <a:ext cx="621335" cy="17361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1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47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8667A4-64EF-F042-A298-5D3A26E7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0" y="223776"/>
            <a:ext cx="2967979" cy="12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21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48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184" y="1816405"/>
            <a:ext cx="1018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Let’s examine </a:t>
            </a:r>
            <a:r>
              <a:rPr lang="en-US" dirty="0">
                <a:solidFill>
                  <a:srgbClr val="2F2A2B"/>
                </a:solidFill>
              </a:rPr>
              <a:t>the Factorial procedure more closely by tracking a call to it with an initial value of </a:t>
            </a:r>
            <a:r>
              <a:rPr lang="en-US" dirty="0">
                <a:solidFill>
                  <a:srgbClr val="C00000"/>
                </a:solidFill>
              </a:rPr>
              <a:t>N = 3.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18615" y="2391616"/>
            <a:ext cx="8531706" cy="2908171"/>
            <a:chOff x="1532005" y="2540904"/>
            <a:chExt cx="8531706" cy="2908171"/>
          </a:xfrm>
        </p:grpSpPr>
        <p:grpSp>
          <p:nvGrpSpPr>
            <p:cNvPr id="5" name="Group 4"/>
            <p:cNvGrpSpPr/>
            <p:nvPr/>
          </p:nvGrpSpPr>
          <p:grpSpPr>
            <a:xfrm>
              <a:off x="1532005" y="2540904"/>
              <a:ext cx="8531706" cy="2908171"/>
              <a:chOff x="2623974" y="2316972"/>
              <a:chExt cx="8531706" cy="29081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3974" y="2316972"/>
                <a:ext cx="8531706" cy="2908171"/>
              </a:xfrm>
              <a:prstGeom prst="rect">
                <a:avLst/>
              </a:prstGeom>
            </p:spPr>
          </p:pic>
          <p:sp>
            <p:nvSpPr>
              <p:cNvPr id="10" name="Left Bracket 9"/>
              <p:cNvSpPr/>
              <p:nvPr/>
            </p:nvSpPr>
            <p:spPr>
              <a:xfrm>
                <a:off x="3003205" y="3559338"/>
                <a:ext cx="365821" cy="345678"/>
              </a:xfrm>
              <a:prstGeom prst="leftBracket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944542" y="3644318"/>
              <a:ext cx="3732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79897" y="3644318"/>
              <a:ext cx="5046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3!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34003" y="4354836"/>
            <a:ext cx="2748726" cy="2054358"/>
            <a:chOff x="8034003" y="4336175"/>
            <a:chExt cx="2748726" cy="205435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003" y="4336175"/>
              <a:ext cx="2748726" cy="18696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584164" y="60212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731759" y="4116166"/>
            <a:ext cx="621335" cy="17361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9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49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25" y="770141"/>
            <a:ext cx="2748726" cy="1869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25" y="3181424"/>
            <a:ext cx="2613402" cy="27282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3690" y="2517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2986" y="5842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119008" y="4402103"/>
            <a:ext cx="518042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25312" y="1542824"/>
            <a:ext cx="365821" cy="359891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6" y="2075649"/>
            <a:ext cx="320638" cy="48875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31068"/>
            <a:ext cx="494035" cy="97702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/>
          <p:nvPr/>
        </p:nvCxnSpPr>
        <p:spPr>
          <a:xfrm rot="10800000" flipV="1">
            <a:off x="3218391" y="1701830"/>
            <a:ext cx="1663718" cy="202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122120" y="3397510"/>
            <a:ext cx="518042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>
            <a:off x="257000" y="1646442"/>
            <a:ext cx="364240" cy="346008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345" y="1422622"/>
            <a:ext cx="657225" cy="28671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2284957" y="1378093"/>
            <a:ext cx="187954" cy="271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7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50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5025699" y="1542824"/>
            <a:ext cx="265434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6" y="2064317"/>
            <a:ext cx="320638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6" y="1165160"/>
            <a:ext cx="3049608" cy="4535315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>
            <a:off x="363342" y="3955502"/>
            <a:ext cx="518042" cy="87775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30220" y="5515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397289" y="2700206"/>
            <a:ext cx="518042" cy="9014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422457" y="1444911"/>
            <a:ext cx="518042" cy="9014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1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3D2CC2-413D-E04D-805F-844262B24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</a:rPr>
              <a:t>Stack Overview: </a:t>
            </a:r>
            <a:r>
              <a:rPr lang="en-US" altLang="en-US" sz="4000" b="1" dirty="0">
                <a:solidFill>
                  <a:schemeClr val="accent3"/>
                </a:solidFill>
              </a:rPr>
              <a:t>Nested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Calls</a:t>
            </a:r>
          </a:p>
        </p:txBody>
      </p:sp>
      <p:graphicFrame>
        <p:nvGraphicFramePr>
          <p:cNvPr id="26629" name="Object 3"/>
          <p:cNvGraphicFramePr>
            <a:graphicFrameLocks noChangeAspect="1"/>
          </p:cNvGraphicFramePr>
          <p:nvPr/>
        </p:nvGraphicFramePr>
        <p:xfrm>
          <a:off x="8234735" y="-71440"/>
          <a:ext cx="2963332" cy="665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58" name="VISIO" r:id="rId3" imgW="1783080" imgH="4157472" progId="Visio.Drawing.6">
                  <p:embed/>
                </p:oleObj>
              </mc:Choice>
              <mc:Fallback>
                <p:oleObj name="VISIO" r:id="rId3" imgW="1783080" imgH="415747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436" t="-1471" r="7230"/>
                      <a:stretch>
                        <a:fillRect/>
                      </a:stretch>
                    </p:blipFill>
                    <p:spPr bwMode="auto">
                      <a:xfrm>
                        <a:off x="8234735" y="-71440"/>
                        <a:ext cx="2963332" cy="665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4"/>
          <p:cNvGraphicFramePr>
            <a:graphicFrameLocks noChangeAspect="1"/>
          </p:cNvGraphicFramePr>
          <p:nvPr/>
        </p:nvGraphicFramePr>
        <p:xfrm>
          <a:off x="4877152" y="1793857"/>
          <a:ext cx="2298465" cy="160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59" name="VISIO" r:id="rId5" imgW="1757172" imgH="1004316" progId="Visio.Drawing.6">
                  <p:embed/>
                </p:oleObj>
              </mc:Choice>
              <mc:Fallback>
                <p:oleObj name="VISIO" r:id="rId5" imgW="1757172" imgH="10043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347" t="-7584" r="10869" b="-6161"/>
                      <a:stretch>
                        <a:fillRect/>
                      </a:stretch>
                    </p:blipFill>
                    <p:spPr bwMode="auto">
                      <a:xfrm>
                        <a:off x="4877152" y="1793857"/>
                        <a:ext cx="2298465" cy="1603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 Box 5"/>
          <p:cNvSpPr txBox="1">
            <a:spLocks noChangeArrowheads="1"/>
          </p:cNvSpPr>
          <p:nvPr/>
        </p:nvSpPr>
        <p:spPr bwMode="auto">
          <a:xfrm>
            <a:off x="1233983" y="1818923"/>
            <a:ext cx="355839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By the time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Sub3</a:t>
            </a:r>
            <a:r>
              <a:rPr lang="en-US" altLang="en-US" sz="1800" dirty="0">
                <a:latin typeface="+mn-lt"/>
              </a:rPr>
              <a:t> is called,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the stack </a:t>
            </a:r>
            <a:r>
              <a:rPr lang="en-US" altLang="en-US" sz="1800" dirty="0">
                <a:latin typeface="+mn-lt"/>
              </a:rPr>
              <a:t>contains all </a:t>
            </a:r>
            <a:r>
              <a:rPr lang="en-US" altLang="en-US" sz="1800" b="1" u="sng" dirty="0">
                <a:latin typeface="+mn-lt"/>
              </a:rPr>
              <a:t>three</a:t>
            </a:r>
            <a:r>
              <a:rPr lang="en-US" altLang="en-US" sz="1800" dirty="0">
                <a:latin typeface="+mn-lt"/>
              </a:rPr>
              <a:t> return addresses (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main, sub1, sub2</a:t>
            </a:r>
            <a:r>
              <a:rPr lang="en-US" altLang="en-US" sz="1800" dirty="0">
                <a:latin typeface="+mn-lt"/>
              </a:rPr>
              <a:t>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212" y="3487317"/>
            <a:ext cx="2333620" cy="1232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408" y="4809348"/>
            <a:ext cx="2353476" cy="11586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1075" y="3584304"/>
            <a:ext cx="3030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rgbClr val="2F2A2B"/>
                </a:solidFill>
              </a:rPr>
              <a:t>After the </a:t>
            </a:r>
            <a:r>
              <a:rPr lang="en-US" sz="1600" b="1" dirty="0">
                <a:solidFill>
                  <a:schemeClr val="accent3"/>
                </a:solidFill>
              </a:rPr>
              <a:t>return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1600" b="1" dirty="0">
                <a:solidFill>
                  <a:srgbClr val="2F2A2B"/>
                </a:solidFill>
              </a:rPr>
              <a:t>ESP</a:t>
            </a:r>
            <a:r>
              <a:rPr lang="en-US" sz="1600" dirty="0">
                <a:solidFill>
                  <a:srgbClr val="2F2A2B"/>
                </a:solidFill>
              </a:rPr>
              <a:t> points to the next-highest stack entry.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3983" y="4850059"/>
            <a:ext cx="3238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rgbClr val="2F2A2B"/>
                </a:solidFill>
              </a:rPr>
              <a:t>Finally, when </a:t>
            </a:r>
            <a:r>
              <a:rPr lang="en-US" sz="1600" b="1" dirty="0">
                <a:solidFill>
                  <a:schemeClr val="accent3"/>
                </a:solidFill>
              </a:rPr>
              <a:t>Sub1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returns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chemeClr val="accent3"/>
                </a:solidFill>
              </a:rPr>
              <a:t>stack[ESP]</a:t>
            </a:r>
            <a:r>
              <a:rPr lang="en-US" sz="1600" dirty="0">
                <a:solidFill>
                  <a:srgbClr val="2F2A2B"/>
                </a:solidFill>
              </a:rPr>
              <a:t> is </a:t>
            </a:r>
            <a:r>
              <a:rPr lang="en-US" sz="1600" b="1" dirty="0">
                <a:solidFill>
                  <a:srgbClr val="2F2A2B"/>
                </a:solidFill>
              </a:rPr>
              <a:t>popped</a:t>
            </a:r>
            <a:r>
              <a:rPr lang="en-US" sz="1600" dirty="0">
                <a:solidFill>
                  <a:srgbClr val="2F2A2B"/>
                </a:solidFill>
              </a:rPr>
              <a:t> into the instruction pointer, and execution resumes in </a:t>
            </a:r>
            <a:r>
              <a:rPr lang="en-US" sz="1600" b="1" dirty="0">
                <a:solidFill>
                  <a:srgbClr val="2F2A2B"/>
                </a:solidFill>
              </a:rPr>
              <a:t>main</a:t>
            </a:r>
            <a:r>
              <a:rPr lang="en-US" sz="1600" dirty="0">
                <a:solidFill>
                  <a:srgbClr val="2F2A2B"/>
                </a:solidFill>
              </a:rPr>
              <a:t>: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8428" y="194001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804133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51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70495" y="1542824"/>
            <a:ext cx="320638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49560"/>
            <a:ext cx="344645" cy="5335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39" y="867617"/>
            <a:ext cx="2653827" cy="48908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97211" y="56581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891503" y="4284414"/>
            <a:ext cx="569846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848529" y="3262215"/>
            <a:ext cx="518042" cy="65947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>
            <a:off x="882476" y="2215136"/>
            <a:ext cx="518042" cy="67724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907644" y="1202433"/>
            <a:ext cx="518042" cy="67724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4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52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25313" y="1542824"/>
            <a:ext cx="296004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82978"/>
            <a:ext cx="344645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32" y="73282"/>
            <a:ext cx="2149335" cy="350967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24956" y="2328914"/>
            <a:ext cx="2810759" cy="3961345"/>
            <a:chOff x="1855583" y="2328914"/>
            <a:chExt cx="2810759" cy="39613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079" y="2328914"/>
              <a:ext cx="2340263" cy="3961345"/>
            </a:xfrm>
            <a:prstGeom prst="rect">
              <a:avLst/>
            </a:prstGeom>
          </p:spPr>
        </p:pic>
        <p:sp>
          <p:nvSpPr>
            <p:cNvPr id="21" name="Left Brace 20"/>
            <p:cNvSpPr/>
            <p:nvPr/>
          </p:nvSpPr>
          <p:spPr>
            <a:xfrm>
              <a:off x="1855583" y="4631415"/>
              <a:ext cx="569846" cy="81277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62352" y="5591980"/>
            <a:ext cx="815711" cy="26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4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53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70495" y="1542824"/>
            <a:ext cx="320638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82978"/>
            <a:ext cx="365821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5" y="108577"/>
            <a:ext cx="2119863" cy="3588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72" y="3282822"/>
            <a:ext cx="2404226" cy="2559723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1591680" y="4492333"/>
            <a:ext cx="569846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75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54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70495" y="1542824"/>
            <a:ext cx="320638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82978"/>
            <a:ext cx="344645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1" y="375636"/>
            <a:ext cx="2192442" cy="23913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559" y="3313029"/>
            <a:ext cx="2813515" cy="19413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7396" y="5367532"/>
            <a:ext cx="356618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The return value in </a:t>
            </a:r>
            <a:r>
              <a:rPr lang="en-US" b="1" dirty="0">
                <a:solidFill>
                  <a:schemeClr val="accent3"/>
                </a:solidFill>
              </a:rPr>
              <a:t>EAX, 6</a:t>
            </a:r>
            <a:r>
              <a:rPr lang="en-US" dirty="0">
                <a:solidFill>
                  <a:srgbClr val="2F2A2B"/>
                </a:solidFill>
              </a:rPr>
              <a:t>, is the computed value of 3 factorial.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1077348" y="3619548"/>
            <a:ext cx="569846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97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793636"/>
            <a:ext cx="6622110" cy="457620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INVOKE, ADDR, PROC, and PROTO</a:t>
            </a:r>
          </a:p>
          <a:p>
            <a:pPr>
              <a:buFont typeface="Courier New" charset="0"/>
              <a:buChar char="o"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5165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1767034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90BCBF8-8229-9E41-AF38-529B998B314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INVOKE</a:t>
            </a:r>
            <a:r>
              <a:rPr lang="en-US" altLang="en-US" sz="4000" dirty="0"/>
              <a:t> Directive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060" y="1868555"/>
            <a:ext cx="9841619" cy="45720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In 32-bit mode, the </a:t>
            </a:r>
            <a:r>
              <a:rPr lang="en-US" altLang="en-US" b="1" dirty="0">
                <a:solidFill>
                  <a:schemeClr val="accent3"/>
                </a:solidFill>
              </a:rPr>
              <a:t>INVOKE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directive is a powerful                                                  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b="1" dirty="0"/>
              <a:t>         </a:t>
            </a:r>
            <a:r>
              <a:rPr lang="en-US" altLang="en-US" b="1" u="sng" dirty="0"/>
              <a:t>replacement for Intel’s CALL instruction </a:t>
            </a:r>
            <a:r>
              <a:rPr lang="en-US" altLang="en-US" dirty="0"/>
              <a:t>that </a:t>
            </a:r>
            <a:r>
              <a:rPr lang="en-US" altLang="en-US" b="1" dirty="0">
                <a:solidFill>
                  <a:srgbClr val="C00000"/>
                </a:solidFill>
              </a:rPr>
              <a:t>lets you pass multiple arguments 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sz="300" dirty="0"/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Syntax</a:t>
            </a:r>
            <a:r>
              <a:rPr lang="en-US" altLang="en-US" b="1" dirty="0"/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INVOKE </a:t>
            </a:r>
            <a:r>
              <a:rPr lang="en-US" altLang="en-US" i="1" dirty="0" err="1">
                <a:latin typeface="Courier New" charset="0"/>
              </a:rPr>
              <a:t>procedureName</a:t>
            </a:r>
            <a:r>
              <a:rPr lang="en-US" altLang="en-US" dirty="0">
                <a:latin typeface="Courier New" charset="0"/>
              </a:rPr>
              <a:t> [, </a:t>
            </a:r>
            <a:r>
              <a:rPr lang="en-US" altLang="en-US" i="1" dirty="0" err="1">
                <a:latin typeface="Courier New" charset="0"/>
              </a:rPr>
              <a:t>argumentList</a:t>
            </a:r>
            <a:r>
              <a:rPr lang="en-US" altLang="en-US" dirty="0">
                <a:latin typeface="Courier New" charset="0"/>
              </a:rPr>
              <a:t>]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i="1" dirty="0"/>
              <a:t> </a:t>
            </a:r>
            <a:r>
              <a:rPr lang="en-US" altLang="en-US" b="1" i="1" dirty="0" err="1"/>
              <a:t>ArgumentList</a:t>
            </a:r>
            <a:r>
              <a:rPr lang="en-US" altLang="en-US" dirty="0"/>
              <a:t> is an optional </a:t>
            </a:r>
            <a:r>
              <a:rPr lang="en-US" altLang="en-US" u="sng" dirty="0"/>
              <a:t>comma-delimited</a:t>
            </a:r>
            <a:r>
              <a:rPr lang="en-US" altLang="en-US" dirty="0"/>
              <a:t> list of procedure arguments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sz="4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Arguments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can be: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immediate</a:t>
            </a:r>
            <a:r>
              <a:rPr lang="en-US" altLang="en-US" dirty="0"/>
              <a:t> values and integer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variable names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address</a:t>
            </a:r>
            <a:r>
              <a:rPr lang="en-US" altLang="en-US" dirty="0"/>
              <a:t> and </a:t>
            </a:r>
            <a:r>
              <a:rPr lang="en-US" altLang="en-US" b="1" dirty="0"/>
              <a:t>ADDR</a:t>
            </a:r>
            <a:r>
              <a:rPr lang="en-US" altLang="en-US" dirty="0"/>
              <a:t>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register</a:t>
            </a:r>
            <a:r>
              <a:rPr lang="en-US" altLang="en-US" dirty="0"/>
              <a:t> names</a:t>
            </a:r>
          </a:p>
        </p:txBody>
      </p:sp>
      <p:sp>
        <p:nvSpPr>
          <p:cNvPr id="49158" name="TextBox 1"/>
          <p:cNvSpPr txBox="1">
            <a:spLocks noChangeArrowheads="1"/>
          </p:cNvSpPr>
          <p:nvPr/>
        </p:nvSpPr>
        <p:spPr bwMode="auto">
          <a:xfrm>
            <a:off x="9425473" y="562401"/>
            <a:ext cx="1905000" cy="7381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Not in 64-bit mode!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29" y="4161454"/>
            <a:ext cx="4653648" cy="20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8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BCCEDA-9516-DE45-AF46-0558DFF005D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INVOKE</a:t>
            </a:r>
            <a:r>
              <a:rPr lang="en-US" altLang="en-US" sz="4000" dirty="0"/>
              <a:t> </a:t>
            </a:r>
            <a:r>
              <a:rPr lang="en-US" altLang="en-US" sz="4000" b="1" dirty="0"/>
              <a:t>Examples</a:t>
            </a:r>
          </a:p>
        </p:txBody>
      </p:sp>
      <p:sp>
        <p:nvSpPr>
          <p:cNvPr id="50181" name="Text Box 3"/>
          <p:cNvSpPr txBox="1">
            <a:spLocks noChangeArrowheads="1"/>
          </p:cNvSpPr>
          <p:nvPr/>
        </p:nvSpPr>
        <p:spPr bwMode="auto">
          <a:xfrm>
            <a:off x="1270518" y="1850672"/>
            <a:ext cx="6477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byteVal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BYTE 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wordVal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WORD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direct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operands</a:t>
            </a:r>
            <a:r>
              <a:rPr lang="en-US" altLang="en-US" sz="1800" dirty="0">
                <a:latin typeface="+mn-lt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INVOKE Sub1,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byteVal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wordVal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address of variable</a:t>
            </a:r>
            <a:r>
              <a:rPr lang="en-US" altLang="en-US" sz="1800" dirty="0">
                <a:latin typeface="+mn-lt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INVOKE Sub2,ADDR </a:t>
            </a: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byteVal</a:t>
            </a:r>
            <a:endParaRPr lang="en-US" altLang="en-US" sz="1800" b="1" dirty="0">
              <a:solidFill>
                <a:srgbClr val="C00000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register name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latin typeface="+mn-lt"/>
              </a:rPr>
              <a:t>integer expression</a:t>
            </a:r>
            <a:r>
              <a:rPr lang="en-US" altLang="en-US" sz="1800" dirty="0">
                <a:latin typeface="+mn-lt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INVOKE Sub3,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eax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(10 * 20)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address expression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b="1" dirty="0">
                <a:latin typeface="+mn-lt"/>
              </a:rPr>
              <a:t>indirect operand</a:t>
            </a:r>
            <a:r>
              <a:rPr lang="en-US" altLang="en-US" sz="1800" dirty="0">
                <a:latin typeface="+mn-lt"/>
              </a:rPr>
              <a:t>):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INVOKE Sub4</a:t>
            </a:r>
            <a:r>
              <a:rPr lang="en-US" altLang="en-US" sz="1800" b="1" dirty="0">
                <a:latin typeface="+mn-lt"/>
              </a:rPr>
              <a:t>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ebx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0959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7091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E29299-4D3C-734A-AB9C-1009DEE21D3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ADDR</a:t>
            </a:r>
            <a:r>
              <a:rPr lang="en-US" altLang="en-US" sz="4000" dirty="0"/>
              <a:t> Operator</a:t>
            </a:r>
          </a:p>
        </p:txBody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3906420" y="4471791"/>
            <a:ext cx="4901678" cy="1447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dirty="0" err="1">
                <a:latin typeface="Courier New" charset="0"/>
              </a:rPr>
              <a:t>myWord</a:t>
            </a:r>
            <a:r>
              <a:rPr lang="en-US" altLang="en-US" sz="2200" dirty="0">
                <a:latin typeface="Courier New" charset="0"/>
              </a:rPr>
              <a:t> 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Courier New" charset="0"/>
              </a:rPr>
              <a:t>INVOKE</a:t>
            </a:r>
            <a:r>
              <a:rPr lang="en-US" altLang="en-US" sz="2200" dirty="0">
                <a:latin typeface="Courier New" charset="0"/>
              </a:rPr>
              <a:t> </a:t>
            </a:r>
            <a:r>
              <a:rPr lang="en-US" altLang="en-US" sz="2200" dirty="0" err="1">
                <a:latin typeface="Courier New" charset="0"/>
              </a:rPr>
              <a:t>mySub,ADDR</a:t>
            </a:r>
            <a:r>
              <a:rPr lang="en-US" altLang="en-US" sz="2200" dirty="0">
                <a:latin typeface="Courier New" charset="0"/>
              </a:rPr>
              <a:t> </a:t>
            </a:r>
            <a:r>
              <a:rPr lang="en-US" altLang="en-US" sz="2200" dirty="0" err="1">
                <a:latin typeface="Courier New" charset="0"/>
              </a:rPr>
              <a:t>myWord</a:t>
            </a:r>
            <a:endParaRPr lang="en-US" altLang="en-US" sz="2200" dirty="0">
              <a:latin typeface="Courier New" charset="0"/>
            </a:endParaRP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1258080" y="1906555"/>
            <a:ext cx="9897599" cy="239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31775" indent="-2317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30238" indent="-1174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 b="1" dirty="0">
                <a:latin typeface="+mn-lt"/>
              </a:rPr>
              <a:t>Returns</a:t>
            </a:r>
            <a:r>
              <a:rPr lang="en-US" altLang="en-US" sz="2100" dirty="0">
                <a:latin typeface="+mn-lt"/>
              </a:rPr>
              <a:t> a near or far </a:t>
            </a:r>
            <a:r>
              <a:rPr lang="en-US" altLang="en-US" sz="2100" b="1" u="sng" dirty="0">
                <a:latin typeface="+mn-lt"/>
              </a:rPr>
              <a:t>pointer to a variable</a:t>
            </a:r>
            <a:r>
              <a:rPr lang="en-US" altLang="en-US" sz="2100" dirty="0">
                <a:latin typeface="+mn-lt"/>
              </a:rPr>
              <a:t>, depending on which memory model your program uses: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	Small model: returns 16-bit offset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	Large model: returns 32-bit segment/offset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	</a:t>
            </a:r>
            <a:r>
              <a:rPr lang="en-US" altLang="en-US" sz="2400" b="1" dirty="0">
                <a:solidFill>
                  <a:schemeClr val="accent3"/>
                </a:solidFill>
                <a:latin typeface="+mn-lt"/>
              </a:rPr>
              <a:t>Flat model</a:t>
            </a:r>
            <a:r>
              <a:rPr lang="en-US" altLang="en-US" sz="2100" dirty="0">
                <a:latin typeface="+mn-lt"/>
              </a:rPr>
              <a:t>: returns 32-bit offset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b="1" dirty="0">
                <a:latin typeface="+mn-lt"/>
              </a:rPr>
              <a:t>Simple example:</a:t>
            </a:r>
          </a:p>
        </p:txBody>
      </p:sp>
      <p:sp>
        <p:nvSpPr>
          <p:cNvPr id="51207" name="TextBox 6"/>
          <p:cNvSpPr txBox="1">
            <a:spLocks noChangeArrowheads="1"/>
          </p:cNvSpPr>
          <p:nvPr/>
        </p:nvSpPr>
        <p:spPr bwMode="auto">
          <a:xfrm>
            <a:off x="9686731" y="286603"/>
            <a:ext cx="1905000" cy="7381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Not in 64-bit mode!</a:t>
            </a:r>
          </a:p>
        </p:txBody>
      </p:sp>
    </p:spTree>
    <p:extLst>
      <p:ext uri="{BB962C8B-B14F-4D97-AF65-F5344CB8AC3E}">
        <p14:creationId xmlns:p14="http://schemas.microsoft.com/office/powerpoint/2010/main" val="7473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7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793636"/>
            <a:ext cx="6622110" cy="457620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</a:rPr>
              <a:t> INVOKE, ADDR, PROC, and PROTO</a:t>
            </a:r>
          </a:p>
          <a:p>
            <a:pPr>
              <a:buFont typeface="Courier New" charset="0"/>
              <a:buChar char="o"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352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44650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B723862-2E04-C94D-91BB-BEEAAC00FC2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PROC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Directive  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8348" y="1858182"/>
            <a:ext cx="9916263" cy="4343400"/>
          </a:xfrm>
        </p:spPr>
        <p:txBody>
          <a:bodyPr/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>
                <a:solidFill>
                  <a:schemeClr val="accent3"/>
                </a:solidFill>
              </a:rPr>
              <a:t>PROC directive </a:t>
            </a:r>
            <a:r>
              <a:rPr lang="en-US" altLang="en-US" dirty="0"/>
              <a:t>declares a procedure </a:t>
            </a:r>
            <a:r>
              <a:rPr lang="en-US" altLang="en-US" b="1" dirty="0"/>
              <a:t>with an optional list of named parameters</a:t>
            </a:r>
            <a:r>
              <a:rPr lang="en-US" altLang="en-US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/>
              <a:t> Syntax</a:t>
            </a:r>
            <a:r>
              <a:rPr lang="en-US" altLang="en-US" dirty="0"/>
              <a:t>:</a:t>
            </a:r>
          </a:p>
          <a:p>
            <a:pPr marL="795338" lvl="1">
              <a:lnSpc>
                <a:spcPct val="140000"/>
              </a:lnSpc>
              <a:buNone/>
            </a:pPr>
            <a:r>
              <a:rPr lang="en-US" altLang="en-US" b="1" i="1" dirty="0">
                <a:solidFill>
                  <a:schemeClr val="tx2"/>
                </a:solidFill>
              </a:rPr>
              <a:t>               label</a:t>
            </a:r>
            <a:r>
              <a:rPr lang="en-US" altLang="en-US" b="1" dirty="0">
                <a:solidFill>
                  <a:schemeClr val="tx2"/>
                </a:solidFill>
              </a:rPr>
              <a:t> PROC </a:t>
            </a:r>
            <a:r>
              <a:rPr lang="en-US" altLang="en-US" b="1" dirty="0" err="1">
                <a:solidFill>
                  <a:schemeClr val="accent3"/>
                </a:solidFill>
              </a:rPr>
              <a:t>paramList</a:t>
            </a:r>
            <a:endParaRPr lang="en-US" altLang="en-US" b="1" dirty="0">
              <a:solidFill>
                <a:schemeClr val="accent3"/>
              </a:solidFill>
            </a:endParaRP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i="1" dirty="0" err="1">
                <a:solidFill>
                  <a:schemeClr val="accent3"/>
                </a:solidFill>
              </a:rPr>
              <a:t>paramList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is a list of parameters </a:t>
            </a:r>
            <a:r>
              <a:rPr lang="en-US" altLang="en-US" u="sng" dirty="0"/>
              <a:t>separated by commas</a:t>
            </a:r>
            <a:r>
              <a:rPr lang="en-US" altLang="en-US" dirty="0"/>
              <a:t>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Each parameter </a:t>
            </a:r>
            <a:r>
              <a:rPr lang="en-US" altLang="en-US" dirty="0"/>
              <a:t>has the following syntax:</a:t>
            </a:r>
          </a:p>
          <a:p>
            <a:pPr marL="795338" lvl="1">
              <a:lnSpc>
                <a:spcPct val="140000"/>
              </a:lnSpc>
              <a:buNone/>
            </a:pPr>
            <a:r>
              <a:rPr lang="en-US" altLang="en-US" b="1" i="1" dirty="0">
                <a:solidFill>
                  <a:schemeClr val="tx2"/>
                </a:solidFill>
              </a:rPr>
              <a:t>               </a:t>
            </a:r>
            <a:r>
              <a:rPr lang="en-US" altLang="en-US" b="1" i="1" dirty="0" err="1">
                <a:solidFill>
                  <a:schemeClr val="tx2"/>
                </a:solidFill>
              </a:rPr>
              <a:t>paramName</a:t>
            </a:r>
            <a:r>
              <a:rPr lang="en-US" altLang="en-US" b="1" i="1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chemeClr val="tx2"/>
                </a:solidFill>
              </a:rPr>
              <a:t>: </a:t>
            </a:r>
            <a:r>
              <a:rPr lang="en-US" altLang="en-US" b="1" i="1" dirty="0">
                <a:solidFill>
                  <a:schemeClr val="tx2"/>
                </a:solidFill>
              </a:rPr>
              <a:t>type</a:t>
            </a:r>
            <a:endParaRPr lang="en-US" altLang="en-US" i="1" dirty="0"/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i="1" dirty="0">
                <a:solidFill>
                  <a:schemeClr val="accent3"/>
                </a:solidFill>
              </a:rPr>
              <a:t>type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must either be one of the standard ASM </a:t>
            </a:r>
            <a:r>
              <a:rPr lang="en-US" altLang="en-US" b="1" dirty="0"/>
              <a:t>types</a:t>
            </a:r>
            <a:r>
              <a:rPr lang="en-US" altLang="en-US" dirty="0"/>
              <a:t>  (</a:t>
            </a:r>
            <a:r>
              <a:rPr lang="en-US" altLang="en-US" b="1" dirty="0">
                <a:solidFill>
                  <a:srgbClr val="C00000"/>
                </a:solidFill>
              </a:rPr>
              <a:t>BYTE, SBYTE, WORD, etc</a:t>
            </a:r>
            <a:r>
              <a:rPr lang="en-US" altLang="en-US" dirty="0"/>
              <a:t>.),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or it can be </a:t>
            </a:r>
            <a:r>
              <a:rPr lang="en-US" altLang="en-US" b="1" dirty="0"/>
              <a:t>a </a:t>
            </a:r>
            <a:r>
              <a:rPr lang="en-US" altLang="en-US" b="1" dirty="0">
                <a:solidFill>
                  <a:srgbClr val="C00000"/>
                </a:solidFill>
              </a:rPr>
              <a:t>pointer</a:t>
            </a:r>
            <a:r>
              <a:rPr lang="en-US" altLang="en-US" b="1" dirty="0"/>
              <a:t> </a:t>
            </a:r>
            <a:r>
              <a:rPr lang="en-US" altLang="en-US" dirty="0"/>
              <a:t>to one of these types. </a:t>
            </a:r>
          </a:p>
        </p:txBody>
      </p:sp>
      <p:sp>
        <p:nvSpPr>
          <p:cNvPr id="52230" name="TextBox 5"/>
          <p:cNvSpPr txBox="1">
            <a:spLocks noChangeArrowheads="1"/>
          </p:cNvSpPr>
          <p:nvPr/>
        </p:nvSpPr>
        <p:spPr bwMode="auto">
          <a:xfrm>
            <a:off x="9982200" y="240425"/>
            <a:ext cx="1905000" cy="7381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Not in 64-bit mode!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2459" y="3106552"/>
            <a:ext cx="337821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You can r</a:t>
            </a:r>
            <a:r>
              <a:rPr lang="en-US" b="1" dirty="0"/>
              <a:t>efer to parameter by name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C00000"/>
                </a:solidFill>
              </a:rPr>
              <a:t>calculating the stack offsets (such as </a:t>
            </a:r>
            <a:r>
              <a:rPr lang="en-US" b="1">
                <a:solidFill>
                  <a:srgbClr val="C00000"/>
                </a:solidFill>
              </a:rPr>
              <a:t>[ebp+8] )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68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18C096F-058A-3C47-95DE-EE012A57D61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PROC</a:t>
            </a:r>
            <a:r>
              <a:rPr lang="en-US" altLang="en-US" sz="4000" dirty="0"/>
              <a:t> Directive  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076" y="1821530"/>
            <a:ext cx="9916265" cy="44299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Alternate format permits parameter list to be on one or more separate lines: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chemeClr val="tx2"/>
                </a:solidFill>
              </a:rPr>
              <a:t>label</a:t>
            </a:r>
            <a:r>
              <a:rPr lang="en-US" altLang="en-US" sz="2000" b="1" dirty="0">
                <a:solidFill>
                  <a:schemeClr val="tx2"/>
                </a:solidFill>
              </a:rPr>
              <a:t> PROC</a:t>
            </a:r>
            <a:r>
              <a:rPr lang="en-US" altLang="en-US" sz="2000" b="1" dirty="0">
                <a:solidFill>
                  <a:srgbClr val="C00000"/>
                </a:solidFill>
              </a:rPr>
              <a:t>,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	</a:t>
            </a:r>
            <a:r>
              <a:rPr lang="en-US" altLang="en-US" sz="2000" dirty="0" err="1">
                <a:solidFill>
                  <a:schemeClr val="tx2"/>
                </a:solidFill>
              </a:rPr>
              <a:t>paramList</a:t>
            </a:r>
            <a:endParaRPr lang="en-US" altLang="en-US" sz="2000" i="1" dirty="0"/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2000" dirty="0"/>
              <a:t>The parameters can be </a:t>
            </a:r>
            <a:r>
              <a:rPr lang="en-US" altLang="en-US" sz="2000" b="1" dirty="0"/>
              <a:t>on the same line </a:t>
            </a:r>
            <a:r>
              <a:rPr lang="en-US" altLang="en-US" sz="2000" dirty="0"/>
              <a:t>. . .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rgbClr val="C00000"/>
                </a:solidFill>
              </a:rPr>
              <a:t>param-1:type-1</a:t>
            </a:r>
            <a:r>
              <a:rPr lang="en-US" altLang="en-US" sz="2000" i="1" dirty="0">
                <a:solidFill>
                  <a:schemeClr val="tx2"/>
                </a:solidFill>
              </a:rPr>
              <a:t>, </a:t>
            </a:r>
            <a:r>
              <a:rPr lang="en-US" altLang="en-US" sz="2000" b="1" i="1" dirty="0">
                <a:solidFill>
                  <a:schemeClr val="accent3"/>
                </a:solidFill>
              </a:rPr>
              <a:t>param-2:type-2</a:t>
            </a:r>
            <a:r>
              <a:rPr lang="en-US" altLang="en-US" sz="2000" i="1" dirty="0">
                <a:solidFill>
                  <a:schemeClr val="tx2"/>
                </a:solidFill>
              </a:rPr>
              <a:t>, . . ., </a:t>
            </a:r>
            <a:r>
              <a:rPr lang="en-US" altLang="en-US" sz="2000" b="1" i="1" dirty="0" err="1">
                <a:solidFill>
                  <a:srgbClr val="7030A0"/>
                </a:solidFill>
              </a:rPr>
              <a:t>param-n:type-n</a:t>
            </a:r>
            <a:endParaRPr lang="en-US" altLang="en-US" sz="2000" b="1" i="1" dirty="0">
              <a:solidFill>
                <a:srgbClr val="7030A0"/>
              </a:solidFill>
            </a:endParaRP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2000" dirty="0"/>
              <a:t>Or they can be on separate lines: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rgbClr val="C00000"/>
                </a:solidFill>
              </a:rPr>
              <a:t>param-1:type-1</a:t>
            </a:r>
            <a:r>
              <a:rPr lang="en-US" altLang="en-US" sz="2000" i="1" dirty="0">
                <a:solidFill>
                  <a:schemeClr val="tx2"/>
                </a:solidFill>
              </a:rPr>
              <a:t>, 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chemeClr val="accent3"/>
                </a:solidFill>
              </a:rPr>
              <a:t>param-2:type-2</a:t>
            </a:r>
            <a:r>
              <a:rPr lang="en-US" altLang="en-US" sz="2000" i="1" dirty="0">
                <a:solidFill>
                  <a:schemeClr val="tx2"/>
                </a:solidFill>
              </a:rPr>
              <a:t>,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i="1" dirty="0">
                <a:solidFill>
                  <a:schemeClr val="tx2"/>
                </a:solidFill>
              </a:rPr>
              <a:t>. . ., 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 err="1">
                <a:solidFill>
                  <a:srgbClr val="7030A0"/>
                </a:solidFill>
              </a:rPr>
              <a:t>param-n:type-n</a:t>
            </a:r>
            <a:endParaRPr lang="en-US" altLang="en-US" sz="2000" b="1" dirty="0">
              <a:solidFill>
                <a:srgbClr val="7030A0"/>
              </a:solidFill>
            </a:endParaRPr>
          </a:p>
        </p:txBody>
      </p:sp>
      <p:sp>
        <p:nvSpPr>
          <p:cNvPr id="53254" name="Line 4"/>
          <p:cNvSpPr>
            <a:spLocks noChangeShapeType="1"/>
          </p:cNvSpPr>
          <p:nvPr/>
        </p:nvSpPr>
        <p:spPr bwMode="auto">
          <a:xfrm flipH="1">
            <a:off x="3406699" y="2413517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endParaRPr lang="en-US"/>
          </a:p>
        </p:txBody>
      </p:sp>
      <p:sp>
        <p:nvSpPr>
          <p:cNvPr id="53255" name="Text Box 5"/>
          <p:cNvSpPr txBox="1">
            <a:spLocks noChangeArrowheads="1"/>
          </p:cNvSpPr>
          <p:nvPr/>
        </p:nvSpPr>
        <p:spPr bwMode="auto">
          <a:xfrm>
            <a:off x="5083099" y="2156342"/>
            <a:ext cx="2362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/>
              <a:t>comma required</a:t>
            </a:r>
          </a:p>
        </p:txBody>
      </p:sp>
    </p:spTree>
    <p:extLst>
      <p:ext uri="{BB962C8B-B14F-4D97-AF65-F5344CB8AC3E}">
        <p14:creationId xmlns:p14="http://schemas.microsoft.com/office/powerpoint/2010/main" val="461180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FA9197-961B-AC4F-899C-3751F2C33BA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 err="1">
                <a:solidFill>
                  <a:schemeClr val="accent3"/>
                </a:solidFill>
              </a:rPr>
              <a:t>AddTwo</a:t>
            </a:r>
            <a:r>
              <a:rPr lang="en-US" altLang="en-US" b="1" dirty="0">
                <a:solidFill>
                  <a:schemeClr val="accent3"/>
                </a:solidFill>
              </a:rPr>
              <a:t> Procedure</a:t>
            </a:r>
            <a:r>
              <a:rPr lang="en-US" altLang="en-US" sz="2400" b="1" dirty="0">
                <a:solidFill>
                  <a:schemeClr val="accent3"/>
                </a:solidFill>
              </a:rPr>
              <a:t>  </a:t>
            </a: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3686185" y="2924056"/>
            <a:ext cx="5149566" cy="31035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 err="1">
                <a:latin typeface="Courier New" charset="0"/>
              </a:rPr>
              <a:t>AddTwo</a:t>
            </a:r>
            <a:r>
              <a:rPr lang="en-US" altLang="en-US" dirty="0">
                <a:latin typeface="Courier New" charset="0"/>
              </a:rPr>
              <a:t> PROC,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val1:DWORD, val2:DWORD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</a:t>
            </a:r>
            <a:r>
              <a:rPr lang="en-US" altLang="en-US" dirty="0" err="1">
                <a:latin typeface="Courier New" charset="0"/>
              </a:rPr>
              <a:t>mov</a:t>
            </a:r>
            <a:r>
              <a:rPr lang="en-US" altLang="en-US" dirty="0">
                <a:latin typeface="Courier New" charset="0"/>
              </a:rPr>
              <a:t> eax,val1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add eax,val2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 err="1">
                <a:latin typeface="Courier New" charset="0"/>
              </a:rPr>
              <a:t>AddTwo</a:t>
            </a:r>
            <a:r>
              <a:rPr lang="en-US" altLang="en-US" dirty="0">
                <a:latin typeface="Courier New" charset="0"/>
              </a:rPr>
              <a:t> ENDP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1279849" y="1873508"/>
            <a:ext cx="900248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90513" indent="-2905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>
                <a:latin typeface="+mn-lt"/>
              </a:rPr>
              <a:t>The </a:t>
            </a:r>
            <a:r>
              <a:rPr lang="en-US" altLang="en-US" sz="2100" dirty="0" err="1">
                <a:latin typeface="+mn-lt"/>
              </a:rPr>
              <a:t>AddTwo</a:t>
            </a:r>
            <a:r>
              <a:rPr lang="en-US" altLang="en-US" sz="2100" dirty="0">
                <a:latin typeface="+mn-lt"/>
              </a:rPr>
              <a:t> procedure receives two integers and returns their sum in EAX.</a:t>
            </a:r>
          </a:p>
        </p:txBody>
      </p:sp>
    </p:spTree>
    <p:extLst>
      <p:ext uri="{BB962C8B-B14F-4D97-AF65-F5344CB8AC3E}">
        <p14:creationId xmlns:p14="http://schemas.microsoft.com/office/powerpoint/2010/main" val="796299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0ED5ED-6E18-D64A-80AB-3CA3CCFE3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PROC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Examples</a:t>
            </a:r>
            <a:endParaRPr lang="en-US" altLang="en-US" sz="2400" dirty="0"/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3302726" y="2664965"/>
            <a:ext cx="5867400" cy="3581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568325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FillArray</a:t>
            </a:r>
            <a:r>
              <a:rPr lang="en-US" altLang="en-US" sz="1800" dirty="0">
                <a:latin typeface="Courier New" charset="0"/>
              </a:rPr>
              <a:t> PROC,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pArray:PTR</a:t>
            </a:r>
            <a:r>
              <a:rPr lang="en-US" altLang="en-US" sz="1800" dirty="0">
                <a:latin typeface="Courier New" charset="0"/>
              </a:rPr>
              <a:t> BYTE, </a:t>
            </a:r>
            <a:r>
              <a:rPr lang="en-US" altLang="en-US" sz="1800" dirty="0" err="1">
                <a:latin typeface="Courier New" charset="0"/>
              </a:rPr>
              <a:t>fillVal:BYTE</a:t>
            </a:r>
            <a:r>
              <a:rPr lang="en-US" altLang="en-US" sz="1800" dirty="0">
                <a:latin typeface="Courier New" charset="0"/>
              </a:rPr>
              <a:t>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arraySize:DWORD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ecx,arraySize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esi,pArray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al,fillVal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],al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loop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FillArray</a:t>
            </a:r>
            <a:r>
              <a:rPr lang="en-US" altLang="en-US" sz="1800" b="1" dirty="0"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ENDP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317172" y="1816279"/>
            <a:ext cx="98385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 err="1">
                <a:latin typeface="+mn-lt"/>
              </a:rPr>
              <a:t>FillArray</a:t>
            </a:r>
            <a:r>
              <a:rPr lang="en-US" altLang="en-US" sz="2100" dirty="0">
                <a:latin typeface="+mn-lt"/>
              </a:rPr>
              <a:t> receives a pointer to an array of bytes, a single byte fill value that will be copied to each element of the array, and the size of the array.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4465" y="3809334"/>
            <a:ext cx="1523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c,</a:t>
            </a:r>
          </a:p>
          <a:p>
            <a:r>
              <a:rPr lang="en-US" dirty="0"/>
              <a:t>Proc STDCALL,</a:t>
            </a:r>
          </a:p>
        </p:txBody>
      </p:sp>
    </p:spTree>
    <p:extLst>
      <p:ext uri="{BB962C8B-B14F-4D97-AF65-F5344CB8AC3E}">
        <p14:creationId xmlns:p14="http://schemas.microsoft.com/office/powerpoint/2010/main" val="28243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378101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56807-5E4C-A14C-ADDF-07E19205339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PROTO</a:t>
            </a:r>
            <a:r>
              <a:rPr lang="en-US" altLang="en-US" sz="4000" dirty="0"/>
              <a:t> Directive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32" y="1953207"/>
            <a:ext cx="9713168" cy="3794449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Creates a procedure prototype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Syntax: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i="1" dirty="0">
                <a:solidFill>
                  <a:schemeClr val="tx2"/>
                </a:solidFill>
              </a:rPr>
              <a:t>label</a:t>
            </a:r>
            <a:r>
              <a:rPr lang="en-US" altLang="en-US" i="1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PROTO</a:t>
            </a:r>
            <a:r>
              <a:rPr lang="en-US" altLang="en-US" dirty="0">
                <a:solidFill>
                  <a:schemeClr val="tx2"/>
                </a:solidFill>
              </a:rPr>
              <a:t>  </a:t>
            </a:r>
            <a:r>
              <a:rPr lang="en-US" altLang="en-US" i="1" dirty="0" err="1">
                <a:solidFill>
                  <a:schemeClr val="tx2"/>
                </a:solidFill>
              </a:rPr>
              <a:t>paramList</a:t>
            </a:r>
            <a:endParaRPr lang="en-US" altLang="en-US" i="1" dirty="0">
              <a:solidFill>
                <a:schemeClr val="tx2"/>
              </a:solidFill>
            </a:endParaRP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Every procedure called by the </a:t>
            </a:r>
            <a:r>
              <a:rPr lang="en-US" altLang="en-US" b="1" dirty="0"/>
              <a:t>INVOKE</a:t>
            </a:r>
            <a:r>
              <a:rPr lang="en-US" altLang="en-US" dirty="0"/>
              <a:t> directive </a:t>
            </a:r>
            <a:r>
              <a:rPr lang="en-US" altLang="en-US" b="1" dirty="0">
                <a:solidFill>
                  <a:schemeClr val="accent3"/>
                </a:solidFill>
              </a:rPr>
              <a:t>must have a prototype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A complete procedure definition can also serve as its own prototype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Parameter list </a:t>
            </a:r>
            <a:r>
              <a:rPr lang="en-US" altLang="en-US" b="1" dirty="0">
                <a:solidFill>
                  <a:srgbClr val="C00000"/>
                </a:solidFill>
              </a:rPr>
              <a:t>not permitted in 64-bit mode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848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D552AB-0C92-284F-A926-C4DCA6CA55C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PROTO</a:t>
            </a:r>
            <a:r>
              <a:rPr lang="en-US" altLang="en-US" sz="4000" dirty="0"/>
              <a:t> Directive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6738" y="1888772"/>
            <a:ext cx="9878941" cy="114300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800" dirty="0"/>
              <a:t> Standard configuration: </a:t>
            </a: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b="1" dirty="0"/>
              <a:t>PROTO</a:t>
            </a:r>
            <a:r>
              <a:rPr lang="en-US" altLang="en-US" dirty="0"/>
              <a:t> appears at top of the program listing, </a:t>
            </a: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b="1" dirty="0"/>
              <a:t>INVOKE</a:t>
            </a:r>
            <a:r>
              <a:rPr lang="en-US" altLang="en-US" dirty="0"/>
              <a:t> appears in the code segment, </a:t>
            </a: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b="1" dirty="0"/>
              <a:t>Procedure</a:t>
            </a:r>
            <a:r>
              <a:rPr lang="en-US" altLang="en-US" dirty="0"/>
              <a:t> implementation occurs later in the program:</a:t>
            </a:r>
          </a:p>
        </p:txBody>
      </p:sp>
      <p:sp>
        <p:nvSpPr>
          <p:cNvPr id="58374" name="Text Box 4"/>
          <p:cNvSpPr txBox="1">
            <a:spLocks noChangeArrowheads="1"/>
          </p:cNvSpPr>
          <p:nvPr/>
        </p:nvSpPr>
        <p:spPr bwMode="auto">
          <a:xfrm>
            <a:off x="1810138" y="3541843"/>
            <a:ext cx="821093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6812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681288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2681288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PROTO</a:t>
            </a:r>
            <a:r>
              <a:rPr lang="en-US" altLang="en-US" sz="1800" dirty="0">
                <a:latin typeface="Courier New" charset="0"/>
              </a:rPr>
              <a:t>  	;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procedure prototype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INVOKE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	;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procedure call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PROC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latin typeface="Courier New" charset="0"/>
              </a:rPr>
              <a:t>;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procedure implementation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1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1D1AC1C-1B7F-5F4F-AFCC-DCB8993598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PROTO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Example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078" y="1964094"/>
            <a:ext cx="8001000" cy="914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Prototype for the </a:t>
            </a:r>
            <a:r>
              <a:rPr lang="en-US" altLang="en-US" dirty="0" err="1"/>
              <a:t>ArraySum</a:t>
            </a:r>
            <a:r>
              <a:rPr lang="en-US" altLang="en-US" dirty="0"/>
              <a:t> procedure, showing its parameter list:</a:t>
            </a:r>
          </a:p>
        </p:txBody>
      </p:sp>
      <p:sp>
        <p:nvSpPr>
          <p:cNvPr id="59398" name="Text Box 4"/>
          <p:cNvSpPr txBox="1">
            <a:spLocks noChangeArrowheads="1"/>
          </p:cNvSpPr>
          <p:nvPr/>
        </p:nvSpPr>
        <p:spPr bwMode="auto">
          <a:xfrm>
            <a:off x="1978091" y="3003680"/>
            <a:ext cx="7086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607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60775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60775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ArraySum</a:t>
            </a:r>
            <a:r>
              <a:rPr lang="en-US" altLang="en-US" sz="1800" dirty="0">
                <a:latin typeface="Courier New" charset="0"/>
              </a:rPr>
              <a:t> PROTO,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ptrArray:PTR</a:t>
            </a:r>
            <a:r>
              <a:rPr lang="en-US" altLang="en-US" sz="1800" dirty="0">
                <a:latin typeface="Courier New" charset="0"/>
              </a:rPr>
              <a:t> DWORD,	; points to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szArray:DWORD</a:t>
            </a:r>
            <a:r>
              <a:rPr lang="en-US" altLang="en-US" sz="1800" dirty="0">
                <a:latin typeface="Courier New" charset="0"/>
              </a:rPr>
              <a:t>	; array size</a:t>
            </a:r>
          </a:p>
        </p:txBody>
      </p:sp>
      <p:sp>
        <p:nvSpPr>
          <p:cNvPr id="59399" name="TextBox 6"/>
          <p:cNvSpPr txBox="1">
            <a:spLocks noChangeArrowheads="1"/>
          </p:cNvSpPr>
          <p:nvPr/>
        </p:nvSpPr>
        <p:spPr bwMode="auto">
          <a:xfrm>
            <a:off x="2740091" y="5414866"/>
            <a:ext cx="6324600" cy="41592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Parameters are not permitted in 64-bit mode.</a:t>
            </a:r>
          </a:p>
        </p:txBody>
      </p:sp>
    </p:spTree>
    <p:extLst>
      <p:ext uri="{BB962C8B-B14F-4D97-AF65-F5344CB8AC3E}">
        <p14:creationId xmlns:p14="http://schemas.microsoft.com/office/powerpoint/2010/main" val="1450372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34618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</a:t>
            </a:r>
            <a:endParaRPr lang="en-US" altLang="en-US" sz="3300" b="1" dirty="0">
              <a:solidFill>
                <a:srgbClr val="C00000"/>
              </a:solidFill>
            </a:endParaRP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38250" y="1917947"/>
            <a:ext cx="6737000" cy="47244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Stack </a:t>
            </a:r>
            <a:r>
              <a:rPr lang="en-US" altLang="en-US" sz="2800" b="1" i="1" dirty="0">
                <a:solidFill>
                  <a:schemeClr val="accent3"/>
                </a:solidFill>
              </a:rPr>
              <a:t>Frame</a:t>
            </a:r>
            <a:r>
              <a:rPr lang="en-US" altLang="en-US" dirty="0"/>
              <a:t>, also known as an </a:t>
            </a:r>
            <a:r>
              <a:rPr lang="en-US" altLang="en-US" b="1" i="1" dirty="0">
                <a:solidFill>
                  <a:schemeClr val="accent3"/>
                </a:solidFill>
              </a:rPr>
              <a:t>activation record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</a:t>
            </a:r>
            <a:r>
              <a:rPr lang="en-US" altLang="en-US" sz="2000" b="1" dirty="0"/>
              <a:t>Area of the stack </a:t>
            </a:r>
            <a:r>
              <a:rPr lang="en-US" altLang="en-US" sz="2000" dirty="0"/>
              <a:t>set aside for a procedure's: </a:t>
            </a:r>
          </a:p>
          <a:p>
            <a:pPr lvl="2">
              <a:buFont typeface="Courier New" charset="0"/>
              <a:buChar char="o"/>
            </a:pPr>
            <a:r>
              <a:rPr lang="en-US" altLang="en-US" sz="2000" u="sng" dirty="0"/>
              <a:t>passed parameters</a:t>
            </a:r>
            <a:r>
              <a:rPr lang="en-US" altLang="en-US" sz="2000" dirty="0"/>
              <a:t>, </a:t>
            </a:r>
            <a:r>
              <a:rPr lang="en-US" altLang="en-US" sz="2000" u="sng" dirty="0"/>
              <a:t>return address</a:t>
            </a:r>
            <a:r>
              <a:rPr lang="en-US" altLang="en-US" sz="2000" dirty="0"/>
              <a:t>, </a:t>
            </a:r>
            <a:r>
              <a:rPr lang="en-US" altLang="en-US" sz="2000" u="sng" dirty="0"/>
              <a:t>saved registers</a:t>
            </a:r>
            <a:r>
              <a:rPr lang="en-US" altLang="en-US" sz="2000" dirty="0"/>
              <a:t>, and </a:t>
            </a:r>
            <a:r>
              <a:rPr lang="en-US" altLang="en-US" sz="2000" u="sng" dirty="0"/>
              <a:t>local variables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43910" y="3911320"/>
            <a:ext cx="4035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structure of a stack frame </a:t>
            </a:r>
            <a:r>
              <a:rPr lang="en-US" dirty="0">
                <a:solidFill>
                  <a:srgbClr val="2F2A2B"/>
                </a:solidFill>
              </a:rPr>
              <a:t>is directly affected by a </a:t>
            </a:r>
            <a:r>
              <a:rPr lang="en-US" b="1" dirty="0">
                <a:solidFill>
                  <a:srgbClr val="2F2A2B"/>
                </a:solidFill>
              </a:rPr>
              <a:t>program’s </a:t>
            </a:r>
            <a:r>
              <a:rPr lang="en-US" b="1" dirty="0">
                <a:solidFill>
                  <a:srgbClr val="00B050"/>
                </a:solidFill>
              </a:rPr>
              <a:t>memory model </a:t>
            </a:r>
            <a:r>
              <a:rPr lang="en-US" dirty="0">
                <a:solidFill>
                  <a:srgbClr val="2F2A2B"/>
                </a:solidFill>
              </a:rPr>
              <a:t>&amp; its </a:t>
            </a:r>
            <a:r>
              <a:rPr lang="en-US" b="1" dirty="0">
                <a:solidFill>
                  <a:schemeClr val="accent3"/>
                </a:solidFill>
              </a:rPr>
              <a:t>argument passing convention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768420" y="2632761"/>
            <a:ext cx="5808978" cy="3500221"/>
            <a:chOff x="5749759" y="2661540"/>
            <a:chExt cx="5808978" cy="350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5749759" y="3194532"/>
              <a:ext cx="19593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>
                  <a:solidFill>
                    <a:srgbClr val="C00000"/>
                  </a:solidFill>
                </a:rPr>
                <a:t>Caller Stack </a:t>
              </a:r>
              <a:r>
                <a:rPr lang="en-US" altLang="en-US" b="1" i="1" dirty="0">
                  <a:solidFill>
                    <a:srgbClr val="C00000"/>
                  </a:solidFill>
                </a:rPr>
                <a:t>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Left Bracket 1"/>
          <p:cNvSpPr/>
          <p:nvPr/>
        </p:nvSpPr>
        <p:spPr>
          <a:xfrm>
            <a:off x="7763069" y="3023118"/>
            <a:ext cx="247447" cy="63448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7727803" y="4012740"/>
            <a:ext cx="282713" cy="178472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76597" y="4594509"/>
            <a:ext cx="199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rgbClr val="C00000"/>
                </a:solidFill>
              </a:rPr>
              <a:t>Callee</a:t>
            </a:r>
            <a:r>
              <a:rPr lang="en-US" altLang="en-US" b="1" i="1" dirty="0">
                <a:solidFill>
                  <a:srgbClr val="C00000"/>
                </a:solidFill>
              </a:rPr>
              <a:t> Stack Frame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2A3276B-356D-1B43-AEF3-A9D984CEBC7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Parameter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Classifications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9416" y="1829330"/>
            <a:ext cx="9916264" cy="1828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An input parameter </a:t>
            </a:r>
            <a:r>
              <a:rPr lang="en-US" altLang="en-US" dirty="0"/>
              <a:t>is </a:t>
            </a:r>
            <a:r>
              <a:rPr lang="en-US" altLang="en-US" b="1" dirty="0">
                <a:solidFill>
                  <a:srgbClr val="C00000"/>
                </a:solidFill>
              </a:rPr>
              <a:t>data passed by a calling program </a:t>
            </a:r>
            <a:r>
              <a:rPr lang="en-US" altLang="en-US" dirty="0"/>
              <a:t>to a procedure.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sz="2000" dirty="0"/>
              <a:t>The called procedure is </a:t>
            </a:r>
            <a:r>
              <a:rPr lang="en-US" altLang="en-US" sz="2000" b="1" u="sng" dirty="0"/>
              <a:t>not expected to modify the corresponding parameter variable</a:t>
            </a:r>
            <a:r>
              <a:rPr lang="en-US" altLang="en-US" sz="2000" dirty="0"/>
              <a:t>, and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sz="2000" dirty="0"/>
              <a:t>even if it does, the modification is confined to the procedure itself.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1097280" y="4658061"/>
            <a:ext cx="100584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341313" indent="-3413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39775" indent="-2825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An input-output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parameter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b="1" u="sng" dirty="0">
                <a:latin typeface="+mn-lt"/>
              </a:rPr>
              <a:t>is a pointer to a variable containing input </a:t>
            </a:r>
            <a:r>
              <a:rPr lang="en-US" altLang="en-US" sz="2000" dirty="0">
                <a:latin typeface="+mn-lt"/>
              </a:rPr>
              <a:t>that will be both used and modified by the procedure.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The variable passed by the calling program is modified.</a:t>
            </a:r>
            <a:endParaRPr lang="en-US" altLang="en-US" sz="2100" dirty="0">
              <a:latin typeface="+mn-lt"/>
            </a:endParaRPr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1097279" y="3057862"/>
            <a:ext cx="10342051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341313" indent="-3413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2625" indent="-2270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An output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parameter</a:t>
            </a:r>
            <a:r>
              <a:rPr lang="en-US" altLang="en-US" sz="2000" dirty="0">
                <a:latin typeface="+mn-lt"/>
              </a:rPr>
              <a:t> is created by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passing a pointer to a variable when a procedure is called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lvl="1" eaLnBrk="1" hangingPunct="1">
              <a:spcBef>
                <a:spcPct val="50000"/>
              </a:spcBef>
              <a:buFont typeface="Courier New" charset="0"/>
              <a:buChar char="o"/>
            </a:pPr>
            <a:r>
              <a:rPr lang="en-US" altLang="en-US" dirty="0">
                <a:latin typeface="+mn-lt"/>
              </a:rPr>
              <a:t>The procedure </a:t>
            </a:r>
            <a:r>
              <a:rPr lang="en-US" altLang="en-US" b="1" u="sng" dirty="0">
                <a:latin typeface="+mn-lt"/>
              </a:rPr>
              <a:t>does not use any existing data from the variable</a:t>
            </a:r>
            <a:r>
              <a:rPr lang="en-US" altLang="en-US" dirty="0">
                <a:latin typeface="+mn-lt"/>
              </a:rPr>
              <a:t>, but it fills in a new value before it returns.</a:t>
            </a:r>
          </a:p>
        </p:txBody>
      </p:sp>
    </p:spTree>
    <p:extLst>
      <p:ext uri="{BB962C8B-B14F-4D97-AF65-F5344CB8AC3E}">
        <p14:creationId xmlns:p14="http://schemas.microsoft.com/office/powerpoint/2010/main" val="3307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autoUpdateAnimBg="0"/>
      <p:bldP spid="205829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72CDF15-90D5-3A47-A34E-80DDE1E46FC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Trouble-Shooting Tips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828" y="1873898"/>
            <a:ext cx="7772400" cy="1295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Save</a:t>
            </a:r>
            <a:r>
              <a:rPr lang="en-US" altLang="en-US" b="1" dirty="0"/>
              <a:t> and </a:t>
            </a:r>
            <a:r>
              <a:rPr lang="en-US" altLang="en-US" b="1" u="sng" dirty="0"/>
              <a:t>restore</a:t>
            </a:r>
            <a:r>
              <a:rPr lang="en-US" altLang="en-US" b="1" dirty="0"/>
              <a:t> registers </a:t>
            </a:r>
            <a:r>
              <a:rPr lang="en-US" altLang="en-US" dirty="0"/>
              <a:t>when they are modified by a procedure.</a:t>
            </a:r>
          </a:p>
          <a:p>
            <a:pPr lvl="1" eaLnBrk="1" hangingPunct="1"/>
            <a:r>
              <a:rPr lang="en-US" altLang="en-US" sz="2000" b="1" dirty="0">
                <a:solidFill>
                  <a:srgbClr val="C00000"/>
                </a:solidFill>
              </a:rPr>
              <a:t>Except a register that returns a function result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349828" y="3093098"/>
            <a:ext cx="8316686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When using </a:t>
            </a:r>
            <a:r>
              <a:rPr lang="en-US" altLang="en-US" sz="2000" b="1" dirty="0">
                <a:latin typeface="+mn-lt"/>
              </a:rPr>
              <a:t>INVOKE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be careful to pass a pointer to the correct data type.</a:t>
            </a:r>
          </a:p>
          <a:p>
            <a:pPr lvl="1"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For example, </a:t>
            </a:r>
            <a:r>
              <a:rPr lang="en-US" altLang="en-US" sz="2000" b="1" dirty="0">
                <a:latin typeface="+mn-lt"/>
              </a:rPr>
              <a:t>MASM cannot distinguish between a DWORD argument and a PTR BYTE argument.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349827" y="4693298"/>
            <a:ext cx="954832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latin typeface="+mn-lt"/>
              </a:rPr>
              <a:t>Do not pass an immediate value </a:t>
            </a:r>
            <a:r>
              <a:rPr lang="en-US" altLang="en-US" sz="2000" dirty="0">
                <a:latin typeface="+mn-lt"/>
              </a:rPr>
              <a:t>to a procedure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that expects a reference parameter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Dereferencing its address will likely cause a general-protection fault.</a:t>
            </a:r>
          </a:p>
        </p:txBody>
      </p:sp>
    </p:spTree>
    <p:extLst>
      <p:ext uri="{BB962C8B-B14F-4D97-AF65-F5344CB8AC3E}">
        <p14:creationId xmlns:p14="http://schemas.microsoft.com/office/powerpoint/2010/main" val="188880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utoUpdateAnimBg="0"/>
      <p:bldP spid="9216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sz="4000" b="1" dirty="0">
                <a:solidFill>
                  <a:srgbClr val="C00000"/>
                </a:solidFill>
              </a:rPr>
              <a:t>ESP </a:t>
            </a:r>
            <a:r>
              <a:rPr lang="en-US" sz="4000" b="1" dirty="0">
                <a:solidFill>
                  <a:schemeClr val="tx1"/>
                </a:solidFill>
              </a:rPr>
              <a:t>and</a:t>
            </a:r>
            <a:r>
              <a:rPr lang="en-US" sz="4000" b="1" dirty="0">
                <a:solidFill>
                  <a:srgbClr val="C00000"/>
                </a:solidFill>
              </a:rPr>
              <a:t> EBP</a:t>
            </a:r>
            <a:endParaRPr lang="en-US" altLang="en-US" sz="33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471667" y="2119511"/>
            <a:ext cx="3643333" cy="3607363"/>
            <a:chOff x="7956589" y="2456090"/>
            <a:chExt cx="3602148" cy="370567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653577"/>
                      <a:ext cx="1045029" cy="25567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127623" cy="2556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0" y="4382470"/>
                  <a:ext cx="1127623" cy="2556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588309" cy="316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8240856" y="2456090"/>
              <a:ext cx="1213450" cy="347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i="1" dirty="0">
                  <a:solidFill>
                    <a:srgbClr val="C00000"/>
                  </a:solidFill>
                </a:rPr>
                <a:t>Stack Frame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56363" y="1878110"/>
            <a:ext cx="70820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u="sng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: a register that contains the address of </a:t>
            </a:r>
            <a:r>
              <a:rPr lang="en-US" sz="2000" b="1" u="sng" dirty="0"/>
              <a:t>the top of the stack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EBP: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a register that points at the top of the stack </a:t>
            </a:r>
            <a:r>
              <a:rPr lang="en-US" sz="2000" b="1" u="sng" dirty="0"/>
              <a:t>when</a:t>
            </a:r>
            <a:r>
              <a:rPr lang="en-US" sz="2000" dirty="0"/>
              <a:t> the function is first called</a:t>
            </a:r>
            <a:endParaRPr lang="en-US" sz="2000" b="1" u="sng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/>
              <a:t>These two registers are </a:t>
            </a:r>
            <a:r>
              <a:rPr lang="en-US" sz="2000" b="1" u="sng" dirty="0"/>
              <a:t>the heart of the x86 function-call mechanism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/>
              <a:t>Why not use just the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62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sz="4000" b="1" dirty="0">
                <a:solidFill>
                  <a:srgbClr val="C00000"/>
                </a:solidFill>
              </a:rPr>
              <a:t>EBP </a:t>
            </a:r>
            <a:r>
              <a:rPr lang="en-US" sz="2800" b="1" dirty="0">
                <a:solidFill>
                  <a:srgbClr val="C00000"/>
                </a:solidFill>
              </a:rPr>
              <a:t>(Why EBP?)</a:t>
            </a:r>
            <a:endParaRPr lang="en-US" altLang="en-US" sz="28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747256" y="2304298"/>
            <a:ext cx="3004459" cy="3128696"/>
            <a:chOff x="7956589" y="2456090"/>
            <a:chExt cx="3602148" cy="370567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653577"/>
                      <a:ext cx="1045029" cy="2505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100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0" y="4382470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607704" cy="309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8240856" y="2456090"/>
              <a:ext cx="1310655" cy="364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b="1" i="1" dirty="0">
                  <a:solidFill>
                    <a:srgbClr val="C00000"/>
                  </a:solidFill>
                </a:rPr>
                <a:t>Stack Frame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71987" y="1974914"/>
            <a:ext cx="72531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Function</a:t>
            </a:r>
            <a:r>
              <a:rPr lang="en-US" sz="2000" b="1" dirty="0"/>
              <a:t> arguments </a:t>
            </a:r>
            <a:r>
              <a:rPr lang="en-US" sz="2000" dirty="0"/>
              <a:t>and </a:t>
            </a:r>
            <a:r>
              <a:rPr lang="en-US" sz="2000" b="1" dirty="0"/>
              <a:t>local variables </a:t>
            </a:r>
            <a:r>
              <a:rPr lang="en-US" sz="2000" dirty="0"/>
              <a:t>are </a:t>
            </a:r>
            <a:r>
              <a:rPr lang="en-US" sz="2000" b="1" dirty="0"/>
              <a:t>stored </a:t>
            </a:r>
            <a:r>
              <a:rPr lang="en-US" sz="2000" dirty="0"/>
              <a:t>at </a:t>
            </a:r>
            <a:r>
              <a:rPr lang="en-US" sz="2000" b="1" u="sng" dirty="0">
                <a:solidFill>
                  <a:srgbClr val="C00000"/>
                </a:solidFill>
              </a:rPr>
              <a:t>an offset </a:t>
            </a:r>
            <a:r>
              <a:rPr lang="en-US" sz="2000" dirty="0"/>
              <a:t>from where the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 is when the function starts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5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As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 </a:t>
            </a:r>
            <a:r>
              <a:rPr lang="en-US" sz="2000" u="sng" dirty="0"/>
              <a:t>grows</a:t>
            </a:r>
            <a:r>
              <a:rPr lang="en-US" sz="2000" dirty="0"/>
              <a:t> and </a:t>
            </a:r>
            <a:r>
              <a:rPr lang="en-US" sz="2000" u="sng" dirty="0"/>
              <a:t>shrinks</a:t>
            </a:r>
            <a:r>
              <a:rPr lang="en-US" sz="2000" dirty="0"/>
              <a:t> during a function calls: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 the </a:t>
            </a:r>
            <a:r>
              <a:rPr lang="en-US" sz="2000" b="1" u="sng" dirty="0">
                <a:solidFill>
                  <a:srgbClr val="C00000"/>
                </a:solidFill>
              </a:rPr>
              <a:t>offset </a:t>
            </a:r>
            <a:r>
              <a:rPr lang="en-US" sz="2000" b="1" u="sng" dirty="0"/>
              <a:t>of local variables </a:t>
            </a:r>
            <a:r>
              <a:rPr lang="en-US" sz="2000" dirty="0"/>
              <a:t>and </a:t>
            </a:r>
            <a:r>
              <a:rPr lang="en-US" sz="2000" b="1" u="sng" dirty="0"/>
              <a:t>function parameters </a:t>
            </a:r>
            <a:r>
              <a:rPr lang="en-US" sz="2000" dirty="0"/>
              <a:t>relative to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 </a:t>
            </a:r>
            <a:r>
              <a:rPr lang="en-US" sz="2000" b="1" u="sng" dirty="0"/>
              <a:t>changes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endParaRPr lang="en-US" sz="1500" b="1" u="sng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To simplify things, x86 uses a </a:t>
            </a:r>
            <a:r>
              <a:rPr lang="en-US" sz="2000" b="1" dirty="0"/>
              <a:t>base pointer </a:t>
            </a:r>
            <a:r>
              <a:rPr lang="en-US" sz="2000" dirty="0"/>
              <a:t>(sometimes called a </a:t>
            </a:r>
            <a:r>
              <a:rPr lang="en-US" sz="2000" b="1" dirty="0"/>
              <a:t>frame pointer</a:t>
            </a:r>
            <a:r>
              <a:rPr lang="en-US" sz="2000" dirty="0"/>
              <a:t>) that is stored in </a:t>
            </a:r>
            <a:r>
              <a:rPr lang="en-US" sz="2000" b="1" dirty="0"/>
              <a:t>EBP</a:t>
            </a:r>
            <a:r>
              <a:rPr lang="en-US" sz="2000" dirty="0"/>
              <a:t>. 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0367984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128442</TotalTime>
  <Words>3305</Words>
  <Application>Microsoft Macintosh PowerPoint</Application>
  <PresentationFormat>Widescreen</PresentationFormat>
  <Paragraphs>676</Paragraphs>
  <Slides>71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Courier New</vt:lpstr>
      <vt:lpstr>Helvetica</vt:lpstr>
      <vt:lpstr>Times New Roman</vt:lpstr>
      <vt:lpstr>Retrospect</vt:lpstr>
      <vt:lpstr>VISIO</vt:lpstr>
      <vt:lpstr>CSC 3210 Computer Organization and Programming</vt:lpstr>
      <vt:lpstr>Outline</vt:lpstr>
      <vt:lpstr>Stack Overview</vt:lpstr>
      <vt:lpstr>Stack Overview: CALL-RET</vt:lpstr>
      <vt:lpstr>Stack Overview: Nested Calls</vt:lpstr>
      <vt:lpstr>Outline</vt:lpstr>
      <vt:lpstr>Stack Frame</vt:lpstr>
      <vt:lpstr>Stack Frame: ESP and EBP</vt:lpstr>
      <vt:lpstr>Stack Frame: EBP (Why EBP?)</vt:lpstr>
      <vt:lpstr>Stack Frame: EBP (Why EBP?)</vt:lpstr>
      <vt:lpstr>Stack Frame: Creation</vt:lpstr>
      <vt:lpstr>Stack Frame: Creation</vt:lpstr>
      <vt:lpstr>Outline</vt:lpstr>
      <vt:lpstr>Stack Frame: Stack Parameters (Why?)</vt:lpstr>
      <vt:lpstr>PowerPoint Presentation</vt:lpstr>
      <vt:lpstr>Outline</vt:lpstr>
      <vt:lpstr>Stack Frame: Passing Arguments</vt:lpstr>
      <vt:lpstr>Stack Frame: Passing Arguments</vt:lpstr>
      <vt:lpstr>Outline</vt:lpstr>
      <vt:lpstr>Stack Frame: Accessing Stack Parameters</vt:lpstr>
      <vt:lpstr>Stack Frame: Accessing Stack Parameters</vt:lpstr>
      <vt:lpstr>Outline</vt:lpstr>
      <vt:lpstr>Stack Frame: Cleaning Up the Stack </vt:lpstr>
      <vt:lpstr>Stack Frame: Cleaning Up the Stack </vt:lpstr>
      <vt:lpstr>Stack Frame: Cleaning Up the Stack</vt:lpstr>
      <vt:lpstr>Stack Frame: Cleaning Up the Stack</vt:lpstr>
      <vt:lpstr>Stack Frame: Cleaning Up the Stack</vt:lpstr>
      <vt:lpstr>Outline</vt:lpstr>
      <vt:lpstr>Stack Frame: Saving and Restoring Registers</vt:lpstr>
      <vt:lpstr>Outline</vt:lpstr>
      <vt:lpstr>Stack Frame: Local Variables</vt:lpstr>
      <vt:lpstr>Stack Frame: Local Variables</vt:lpstr>
      <vt:lpstr>Attendance</vt:lpstr>
      <vt:lpstr>Outline</vt:lpstr>
      <vt:lpstr>Stack Frame: Reference Parameters</vt:lpstr>
      <vt:lpstr>Stack Frame: Reference Parameters</vt:lpstr>
      <vt:lpstr>Stack Frame: Reference Parameters</vt:lpstr>
      <vt:lpstr>Outline</vt:lpstr>
      <vt:lpstr>Recursion</vt:lpstr>
      <vt:lpstr>PowerPoint Presentation</vt:lpstr>
      <vt:lpstr>Recursion</vt:lpstr>
      <vt:lpstr>Recursion with break condition</vt:lpstr>
      <vt:lpstr>Recursion: Recursively Calculating a Factorial</vt:lpstr>
      <vt:lpstr>Recursion: Recursively Calculating a Factorial</vt:lpstr>
      <vt:lpstr>Recursion: Recursively Calculating a Factorial</vt:lpstr>
      <vt:lpstr>PowerPoint Presentation</vt:lpstr>
      <vt:lpstr>Recursion: Recursively Calculating a Factorial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INVOKE, ADDR, PROC, and PROTO</vt:lpstr>
      <vt:lpstr>INVOKE Directive</vt:lpstr>
      <vt:lpstr>INVOKE Examples</vt:lpstr>
      <vt:lpstr>INVOKE, ADDR, PROC, and PROTO</vt:lpstr>
      <vt:lpstr>ADDR Operator</vt:lpstr>
      <vt:lpstr>INVOKE, ADDR, PROC, and PROTO</vt:lpstr>
      <vt:lpstr>PROC Directive  </vt:lpstr>
      <vt:lpstr>PROC Directive  </vt:lpstr>
      <vt:lpstr>AddTwo Procedure  </vt:lpstr>
      <vt:lpstr>PROC Examples</vt:lpstr>
      <vt:lpstr>INVOKE, ADDR, PROC, and PROTO</vt:lpstr>
      <vt:lpstr>PROTO Directive</vt:lpstr>
      <vt:lpstr>PROTO Directive</vt:lpstr>
      <vt:lpstr>PROTO Example</vt:lpstr>
      <vt:lpstr>INVOKE, ADDR, PROC, and PROTO</vt:lpstr>
      <vt:lpstr>Parameter Classifications</vt:lpstr>
      <vt:lpstr>Trouble-Shooting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3229</cp:revision>
  <cp:lastPrinted>2017-11-05T14:10:48Z</cp:lastPrinted>
  <dcterms:created xsi:type="dcterms:W3CDTF">2016-08-11T20:34:21Z</dcterms:created>
  <dcterms:modified xsi:type="dcterms:W3CDTF">2021-11-22T08:21:33Z</dcterms:modified>
</cp:coreProperties>
</file>